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Economica"/>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0C3909-491C-4DA7-9611-B1B2CAA4DDEF}">
  <a:tblStyle styleId="{8C0C3909-491C-4DA7-9611-B1B2CAA4DD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Economic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Economica-italic.fntdata"/><Relationship Id="rId14" Type="http://schemas.openxmlformats.org/officeDocument/2006/relationships/slide" Target="slides/slide8.xml"/><Relationship Id="rId36" Type="http://schemas.openxmlformats.org/officeDocument/2006/relationships/font" Target="fonts/Economica-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Economic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quarie.zoom.us/j/8740883817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2"/>
              </a:rPr>
              <a:t>https://macquarie.zoom.us/j/87408838170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7d86242521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7d86242521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7d86242521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7d86242521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7d86242521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7d86242521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7d86242521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7d86242521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7d86242521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7d86242521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7d86242521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7d86242521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7d86242521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7d86242521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d86242521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d86242521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7d86242521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7d86242521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7d86242521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7d86242521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7d8624252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7d8624252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Alexandra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7d86242521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7d86242521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7d86242521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7d86242521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7d86242521_3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7d86242521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7d86242521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7d86242521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7d86242521_3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7d86242521_3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7d86242521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7d86242521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7d86242521_3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7d86242521_3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7d86242521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7d86242521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7d86242521_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7d86242521_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7d86242521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7d86242521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Alexandra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7d86242521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7d86242521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Alexandra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7d86242521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7d86242521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Afeef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7d86242521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7d86242521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Afeef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7d86242521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7d86242521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Afeef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7d90069a9a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7d90069a9a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Afeef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7d86242521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7d86242521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2535875" y="3031675"/>
            <a:ext cx="3137074" cy="2023125"/>
          </a:xfrm>
          <a:prstGeom prst="rect">
            <a:avLst/>
          </a:prstGeom>
          <a:noFill/>
          <a:ln>
            <a:noFill/>
          </a:ln>
        </p:spPr>
      </p:pic>
      <p:sp>
        <p:nvSpPr>
          <p:cNvPr id="63" name="Google Shape;63;p13"/>
          <p:cNvSpPr txBox="1"/>
          <p:nvPr>
            <p:ph type="ctrTitle"/>
          </p:nvPr>
        </p:nvSpPr>
        <p:spPr>
          <a:xfrm>
            <a:off x="2979775" y="680580"/>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Group 15 CSIRO Presentation</a:t>
            </a:r>
            <a:endParaRPr/>
          </a:p>
        </p:txBody>
      </p:sp>
      <p:sp>
        <p:nvSpPr>
          <p:cNvPr id="64" name="Google Shape;64;p13"/>
          <p:cNvSpPr txBox="1"/>
          <p:nvPr>
            <p:ph idx="1" type="subTitle"/>
          </p:nvPr>
        </p:nvSpPr>
        <p:spPr>
          <a:xfrm>
            <a:off x="2979775" y="2111400"/>
            <a:ext cx="3366600" cy="10482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t>Afeef Ahmed</a:t>
            </a:r>
            <a:endParaRPr/>
          </a:p>
          <a:p>
            <a:pPr indent="0" lvl="0" marL="0" rtl="0" algn="ctr">
              <a:spcBef>
                <a:spcPts val="0"/>
              </a:spcBef>
              <a:spcAft>
                <a:spcPts val="0"/>
              </a:spcAft>
              <a:buNone/>
            </a:pPr>
            <a:r>
              <a:rPr lang="en"/>
              <a:t>Alexandra Ellison</a:t>
            </a:r>
            <a:endParaRPr/>
          </a:p>
          <a:p>
            <a:pPr indent="0" lvl="0" marL="0" rtl="0" algn="ctr">
              <a:spcBef>
                <a:spcPts val="0"/>
              </a:spcBef>
              <a:spcAft>
                <a:spcPts val="0"/>
              </a:spcAft>
              <a:buNone/>
            </a:pPr>
            <a:r>
              <a:rPr lang="en"/>
              <a:t>Matthew Oxley</a:t>
            </a:r>
            <a:endParaRPr/>
          </a:p>
          <a:p>
            <a:pPr indent="0" lvl="0" marL="0" rtl="0" algn="ctr">
              <a:spcBef>
                <a:spcPts val="0"/>
              </a:spcBef>
              <a:spcAft>
                <a:spcPts val="0"/>
              </a:spcAft>
              <a:buNone/>
            </a:pPr>
            <a:r>
              <a:rPr lang="en"/>
              <a:t>Max Grant</a:t>
            </a:r>
            <a:endParaRPr/>
          </a:p>
          <a:p>
            <a:pPr indent="0" lvl="0" marL="0" rtl="0" algn="ctr">
              <a:spcBef>
                <a:spcPts val="0"/>
              </a:spcBef>
              <a:spcAft>
                <a:spcPts val="0"/>
              </a:spcAft>
              <a:buNone/>
            </a:pPr>
            <a:r>
              <a:rPr lang="en"/>
              <a:t>Tajkinur Rahman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Autocorrelation</a:t>
            </a:r>
            <a:endParaRPr/>
          </a:p>
        </p:txBody>
      </p:sp>
      <p:sp>
        <p:nvSpPr>
          <p:cNvPr id="127" name="Google Shape;127;p22"/>
          <p:cNvSpPr txBox="1"/>
          <p:nvPr>
            <p:ph idx="1" type="body"/>
          </p:nvPr>
        </p:nvSpPr>
        <p:spPr>
          <a:xfrm>
            <a:off x="311700" y="1225225"/>
            <a:ext cx="4260300" cy="335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Autocorrelation represents the similarity between a given time series and a lagged version of itself over successive time intervals. Basically it measures the relationship between a variable’s current value and its past values. If we check the autocorrelation of this </a:t>
            </a:r>
            <a:r>
              <a:rPr lang="en"/>
              <a:t>dataset’s brightness value, we can see that the interval is not statistically significant after 5. Therefore, a selection of every 5th is made.</a:t>
            </a:r>
            <a:endParaRPr/>
          </a:p>
        </p:txBody>
      </p:sp>
      <p:pic>
        <p:nvPicPr>
          <p:cNvPr id="128" name="Google Shape;128;p22"/>
          <p:cNvPicPr preferRelativeResize="0"/>
          <p:nvPr/>
        </p:nvPicPr>
        <p:blipFill rotWithShape="1">
          <a:blip r:embed="rId3">
            <a:alphaModFix/>
          </a:blip>
          <a:srcRect b="43607" l="0" r="0" t="0"/>
          <a:stretch/>
        </p:blipFill>
        <p:spPr>
          <a:xfrm>
            <a:off x="4761029" y="1339838"/>
            <a:ext cx="4071274" cy="2683275"/>
          </a:xfrm>
          <a:prstGeom prst="rect">
            <a:avLst/>
          </a:prstGeom>
          <a:noFill/>
          <a:ln>
            <a:noFill/>
          </a:ln>
        </p:spPr>
      </p:pic>
      <p:sp>
        <p:nvSpPr>
          <p:cNvPr id="129" name="Google Shape;129;p22"/>
          <p:cNvSpPr txBox="1"/>
          <p:nvPr/>
        </p:nvSpPr>
        <p:spPr>
          <a:xfrm>
            <a:off x="5988150" y="4077000"/>
            <a:ext cx="16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Fig: </a:t>
            </a:r>
            <a:r>
              <a:rPr lang="en">
                <a:latin typeface="Open Sans"/>
                <a:ea typeface="Open Sans"/>
                <a:cs typeface="Open Sans"/>
                <a:sym typeface="Open Sans"/>
              </a:rPr>
              <a:t>Pulsar 3 ACF</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Machine Learning</a:t>
            </a:r>
            <a:endParaRPr/>
          </a:p>
        </p:txBody>
      </p:sp>
      <p:sp>
        <p:nvSpPr>
          <p:cNvPr id="135" name="Google Shape;135;p23"/>
          <p:cNvSpPr txBox="1"/>
          <p:nvPr>
            <p:ph idx="1" type="body"/>
          </p:nvPr>
        </p:nvSpPr>
        <p:spPr>
          <a:xfrm>
            <a:off x="311700" y="1225225"/>
            <a:ext cx="4260300" cy="3354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Binary Classification: </a:t>
            </a:r>
            <a:r>
              <a:rPr lang="en"/>
              <a:t>Classification problems with two class labels are referred to as binary classification. We used binary classification to predict the binary value of the data. The model predicted the values with more than optimal accuracy, recall, precision and F1 score which means the model is performing well but this did not help us further analyse the data.</a:t>
            </a:r>
            <a:endParaRPr/>
          </a:p>
          <a:p>
            <a:pPr indent="0" lvl="0" marL="457200" rtl="0" algn="l">
              <a:spcBef>
                <a:spcPts val="1200"/>
              </a:spcBef>
              <a:spcAft>
                <a:spcPts val="1200"/>
              </a:spcAft>
              <a:buNone/>
            </a:pPr>
            <a:r>
              <a:t/>
            </a:r>
            <a:endParaRPr/>
          </a:p>
        </p:txBody>
      </p:sp>
      <p:pic>
        <p:nvPicPr>
          <p:cNvPr id="136" name="Google Shape;136;p23"/>
          <p:cNvPicPr preferRelativeResize="0"/>
          <p:nvPr/>
        </p:nvPicPr>
        <p:blipFill rotWithShape="1">
          <a:blip r:embed="rId3">
            <a:alphaModFix/>
          </a:blip>
          <a:srcRect b="0" l="2570" r="58237" t="0"/>
          <a:stretch/>
        </p:blipFill>
        <p:spPr>
          <a:xfrm>
            <a:off x="4691900" y="1275963"/>
            <a:ext cx="4260299" cy="28310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Machine Learning</a:t>
            </a:r>
            <a:endParaRPr/>
          </a:p>
        </p:txBody>
      </p:sp>
      <p:sp>
        <p:nvSpPr>
          <p:cNvPr id="142" name="Google Shape;142;p2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Bidirectional LSTM Model: </a:t>
            </a:r>
            <a:r>
              <a:rPr lang="en"/>
              <a:t>Bidirectional LSTM is the process of making any neural network to have the sequence information in both directions. This model helped us with the initial </a:t>
            </a:r>
            <a:r>
              <a:rPr lang="en"/>
              <a:t>assessment</a:t>
            </a:r>
            <a:r>
              <a:rPr lang="en"/>
              <a:t> of the data to see if it follows a certain trend/sequence. This model is often used to test pseudo-random numbers and it works significantly well. In this case, we used the “Brightness” and the “Uncertainty” values to train the model and the results showed us that no matter how many previous values we feed the value to predict the next </a:t>
            </a:r>
            <a:r>
              <a:rPr lang="en"/>
              <a:t>value, it cannot find a sequence to correctly predict the correct value.</a:t>
            </a:r>
            <a:endParaRPr/>
          </a:p>
        </p:txBody>
      </p:sp>
      <p:pic>
        <p:nvPicPr>
          <p:cNvPr id="143" name="Google Shape;143;p24"/>
          <p:cNvPicPr preferRelativeResize="0"/>
          <p:nvPr/>
        </p:nvPicPr>
        <p:blipFill>
          <a:blip r:embed="rId3">
            <a:alphaModFix/>
          </a:blip>
          <a:stretch>
            <a:fillRect/>
          </a:stretch>
        </p:blipFill>
        <p:spPr>
          <a:xfrm>
            <a:off x="544338" y="4146426"/>
            <a:ext cx="8055324" cy="831300"/>
          </a:xfrm>
          <a:prstGeom prst="rect">
            <a:avLst/>
          </a:prstGeom>
          <a:noFill/>
          <a:ln>
            <a:noFill/>
          </a:ln>
        </p:spPr>
      </p:pic>
      <p:sp>
        <p:nvSpPr>
          <p:cNvPr id="144" name="Google Shape;144;p24"/>
          <p:cNvSpPr txBox="1"/>
          <p:nvPr/>
        </p:nvSpPr>
        <p:spPr>
          <a:xfrm>
            <a:off x="2667150" y="2722175"/>
            <a:ext cx="1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Randomness Tests</a:t>
            </a:r>
            <a:endParaRPr/>
          </a:p>
        </p:txBody>
      </p:sp>
      <p:sp>
        <p:nvSpPr>
          <p:cNvPr id="150" name="Google Shape;150;p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16 different tests in NIST test suite</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b="1" lang="en" sz="1600"/>
              <a:t>Frequency Test (Monobit)</a:t>
            </a:r>
            <a:r>
              <a:rPr lang="en" sz="1600"/>
              <a:t> → equal proportions of 1’s and 0’s</a:t>
            </a:r>
            <a:endParaRPr sz="1600"/>
          </a:p>
          <a:p>
            <a:pPr indent="-330200" lvl="0" marL="457200" rtl="0" algn="l">
              <a:spcBef>
                <a:spcPts val="0"/>
              </a:spcBef>
              <a:spcAft>
                <a:spcPts val="0"/>
              </a:spcAft>
              <a:buSzPts val="1600"/>
              <a:buChar char="-"/>
            </a:pPr>
            <a:r>
              <a:rPr b="1" lang="en" sz="1600"/>
              <a:t>Frequency Test within a Block</a:t>
            </a:r>
            <a:r>
              <a:rPr lang="en" sz="1600"/>
              <a:t> → equal proportion of 1’s and 0’s in block</a:t>
            </a:r>
            <a:endParaRPr sz="1600"/>
          </a:p>
          <a:p>
            <a:pPr indent="-330200" lvl="0" marL="457200" rtl="0" algn="l">
              <a:spcBef>
                <a:spcPts val="0"/>
              </a:spcBef>
              <a:spcAft>
                <a:spcPts val="0"/>
              </a:spcAft>
              <a:buSzPts val="1600"/>
              <a:buChar char="-"/>
            </a:pPr>
            <a:r>
              <a:rPr b="1" lang="en" sz="1600"/>
              <a:t>Run Test</a:t>
            </a:r>
            <a:r>
              <a:rPr lang="en" sz="1600"/>
              <a:t> → total number of runs of k identical bits</a:t>
            </a:r>
            <a:endParaRPr sz="1600"/>
          </a:p>
          <a:p>
            <a:pPr indent="-330200" lvl="0" marL="457200" rtl="0" algn="l">
              <a:spcBef>
                <a:spcPts val="0"/>
              </a:spcBef>
              <a:spcAft>
                <a:spcPts val="0"/>
              </a:spcAft>
              <a:buSzPts val="1600"/>
              <a:buChar char="-"/>
            </a:pPr>
            <a:r>
              <a:rPr b="1" lang="en" sz="1600"/>
              <a:t>Longest Run of Ones in a Block</a:t>
            </a:r>
            <a:endParaRPr b="1" sz="1600"/>
          </a:p>
          <a:p>
            <a:pPr indent="-330200" lvl="0" marL="457200" rtl="0" algn="l">
              <a:spcBef>
                <a:spcPts val="0"/>
              </a:spcBef>
              <a:spcAft>
                <a:spcPts val="0"/>
              </a:spcAft>
              <a:buSzPts val="1600"/>
              <a:buChar char="-"/>
            </a:pPr>
            <a:r>
              <a:rPr b="1" lang="en" sz="1600"/>
              <a:t>Binary Matrix Rank Test</a:t>
            </a:r>
            <a:r>
              <a:rPr lang="en" sz="1600"/>
              <a:t> → tests for linear dependence of substrings of the sequence</a:t>
            </a:r>
            <a:endParaRPr sz="1600"/>
          </a:p>
          <a:p>
            <a:pPr indent="0" lvl="0" marL="0" rtl="0" algn="l">
              <a:spcBef>
                <a:spcPts val="1200"/>
              </a:spcBef>
              <a:spcAft>
                <a:spcPts val="0"/>
              </a:spcAft>
              <a:buNone/>
            </a:pPr>
            <a:r>
              <a:t/>
            </a:r>
            <a:endParaRPr sz="1600"/>
          </a:p>
          <a:p>
            <a:pPr indent="0" lvl="0" marL="0" rtl="0" algn="ctr">
              <a:spcBef>
                <a:spcPts val="1200"/>
              </a:spcBef>
              <a:spcAft>
                <a:spcPts val="1200"/>
              </a:spcAft>
              <a:buNone/>
            </a:pPr>
            <a:r>
              <a:rPr lang="en" sz="2400"/>
              <a:t>1 0 1 0 0 1 1</a:t>
            </a:r>
            <a:r>
              <a:rPr lang="en" sz="2400"/>
              <a:t> </a:t>
            </a:r>
            <a:r>
              <a:rPr lang="en" sz="2400"/>
              <a:t>1 0 0 1 1 0 0 10</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Results</a:t>
            </a:r>
            <a:endParaRPr/>
          </a:p>
        </p:txBody>
      </p:sp>
      <p:sp>
        <p:nvSpPr>
          <p:cNvPr id="156" name="Google Shape;156;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Pulsar 1</a:t>
            </a:r>
            <a:endParaRPr/>
          </a:p>
        </p:txBody>
      </p:sp>
      <p:graphicFrame>
        <p:nvGraphicFramePr>
          <p:cNvPr id="157" name="Google Shape;157;p26"/>
          <p:cNvGraphicFramePr/>
          <p:nvPr/>
        </p:nvGraphicFramePr>
        <p:xfrm>
          <a:off x="612600"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None/>
                      </a:pPr>
                      <a:r>
                        <a:rPr lang="en"/>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Fail</a:t>
                      </a:r>
                      <a:endParaRPr/>
                    </a:p>
                  </a:txBody>
                  <a:tcPr marT="91425" marB="91425" marR="91425" marL="91425">
                    <a:solidFill>
                      <a:srgbClr val="EA9999"/>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Fail</a:t>
                      </a:r>
                      <a:endParaRPr/>
                    </a:p>
                  </a:txBody>
                  <a:tcPr marT="91425" marB="91425" marR="91425" marL="91425">
                    <a:solidFill>
                      <a:srgbClr val="EA9999"/>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Pass</a:t>
                      </a:r>
                      <a:endParaRPr/>
                    </a:p>
                  </a:txBody>
                  <a:tcPr marT="91425" marB="91425" marR="91425" marL="91425">
                    <a:solidFill>
                      <a:srgbClr val="B6D7A8"/>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N/A</a:t>
                      </a:r>
                      <a:endParaRPr/>
                    </a:p>
                  </a:txBody>
                  <a:tcPr marT="91425" marB="91425" marR="91425" marL="91425">
                    <a:lnB cap="flat" cmpd="sng" w="38100">
                      <a:solidFill>
                        <a:srgbClr val="9E9E9E"/>
                      </a:solidFill>
                      <a:prstDash val="solid"/>
                      <a:round/>
                      <a:headEnd len="sm" w="sm" type="none"/>
                      <a:tailEnd len="sm" w="sm" type="none"/>
                    </a:lnB>
                    <a:solidFill>
                      <a:srgbClr val="B6D7A8"/>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3</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graphicFrame>
        <p:nvGraphicFramePr>
          <p:cNvPr id="158" name="Google Shape;158;p26"/>
          <p:cNvGraphicFramePr/>
          <p:nvPr/>
        </p:nvGraphicFramePr>
        <p:xfrm>
          <a:off x="4791575"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a:t>
                      </a:r>
                      <a:r>
                        <a:rPr b="1" lang="en" u="sng"/>
                        <a:t>5th</a:t>
                      </a:r>
                      <a:r>
                        <a:rPr b="1" lang="en"/>
                        <a:t>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Pass</a:t>
                      </a:r>
                      <a:endParaRPr/>
                    </a:p>
                  </a:txBody>
                  <a:tcPr marT="91425" marB="91425" marR="91425" marL="91425">
                    <a:solidFill>
                      <a:srgbClr val="B6D7A8"/>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Pass</a:t>
                      </a:r>
                      <a:endParaRPr/>
                    </a:p>
                  </a:txBody>
                  <a:tcPr marT="91425" marB="91425" marR="91425" marL="91425">
                    <a:solidFill>
                      <a:srgbClr val="B6D7A8"/>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Pass</a:t>
                      </a:r>
                      <a:endParaRPr/>
                    </a:p>
                  </a:txBody>
                  <a:tcPr marT="91425" marB="91425" marR="91425" marL="91425">
                    <a:solidFill>
                      <a:srgbClr val="B6D7A8"/>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Pass</a:t>
                      </a:r>
                      <a:endParaRPr/>
                    </a:p>
                  </a:txBody>
                  <a:tcPr marT="91425" marB="91425" marR="91425" marL="91425">
                    <a:lnB cap="flat" cmpd="sng" w="38100">
                      <a:solidFill>
                        <a:srgbClr val="9E9E9E"/>
                      </a:solidFill>
                      <a:prstDash val="solid"/>
                      <a:round/>
                      <a:headEnd len="sm" w="sm" type="none"/>
                      <a:tailEnd len="sm" w="sm" type="none"/>
                    </a:lnB>
                    <a:solidFill>
                      <a:srgbClr val="B6D7A8"/>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5</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sp>
        <p:nvSpPr>
          <p:cNvPr id="159" name="Google Shape;159;p26"/>
          <p:cNvSpPr txBox="1"/>
          <p:nvPr/>
        </p:nvSpPr>
        <p:spPr>
          <a:xfrm>
            <a:off x="612600" y="4710750"/>
            <a:ext cx="83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𝛼 = 0.01</a:t>
            </a:r>
            <a:endParaRPr sz="10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Results</a:t>
            </a:r>
            <a:endParaRPr/>
          </a:p>
        </p:txBody>
      </p:sp>
      <p:sp>
        <p:nvSpPr>
          <p:cNvPr id="165" name="Google Shape;165;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Pulsar 2</a:t>
            </a:r>
            <a:endParaRPr/>
          </a:p>
        </p:txBody>
      </p:sp>
      <p:graphicFrame>
        <p:nvGraphicFramePr>
          <p:cNvPr id="166" name="Google Shape;166;p27"/>
          <p:cNvGraphicFramePr/>
          <p:nvPr/>
        </p:nvGraphicFramePr>
        <p:xfrm>
          <a:off x="612600"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None/>
                      </a:pPr>
                      <a:r>
                        <a:rPr lang="en"/>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Fail</a:t>
                      </a:r>
                      <a:endParaRPr/>
                    </a:p>
                  </a:txBody>
                  <a:tcPr marT="91425" marB="91425" marR="91425" marL="91425">
                    <a:solidFill>
                      <a:srgbClr val="EA9999"/>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Fail</a:t>
                      </a:r>
                      <a:endParaRPr/>
                    </a:p>
                  </a:txBody>
                  <a:tcPr marT="91425" marB="91425" marR="91425" marL="91425">
                    <a:solidFill>
                      <a:srgbClr val="EA9999"/>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Fail</a:t>
                      </a:r>
                      <a:endParaRPr/>
                    </a:p>
                  </a:txBody>
                  <a:tcPr marT="91425" marB="91425" marR="91425" marL="91425">
                    <a:solidFill>
                      <a:srgbClr val="EA9999"/>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lnB cap="flat" cmpd="sng" w="38100">
                      <a:solidFill>
                        <a:srgbClr val="9E9E9E"/>
                      </a:solidFill>
                      <a:prstDash val="solid"/>
                      <a:round/>
                      <a:headEnd len="sm" w="sm" type="none"/>
                      <a:tailEnd len="sm" w="sm" type="none"/>
                    </a:lnB>
                    <a:solidFill>
                      <a:srgbClr val="B6D7A8"/>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2</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graphicFrame>
        <p:nvGraphicFramePr>
          <p:cNvPr id="167" name="Google Shape;167;p27"/>
          <p:cNvGraphicFramePr/>
          <p:nvPr/>
        </p:nvGraphicFramePr>
        <p:xfrm>
          <a:off x="4791575"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a:t>
                      </a:r>
                      <a:r>
                        <a:rPr b="1" lang="en" u="sng"/>
                        <a:t>5th</a:t>
                      </a:r>
                      <a:r>
                        <a:rPr b="1" lang="en"/>
                        <a:t>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lnB cap="flat" cmpd="sng" w="38100">
                      <a:solidFill>
                        <a:srgbClr val="9E9E9E"/>
                      </a:solidFill>
                      <a:prstDash val="solid"/>
                      <a:round/>
                      <a:headEnd len="sm" w="sm" type="none"/>
                      <a:tailEnd len="sm" w="sm" type="none"/>
                    </a:lnB>
                    <a:solidFill>
                      <a:srgbClr val="B6D7A8"/>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5</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sp>
        <p:nvSpPr>
          <p:cNvPr id="168" name="Google Shape;168;p27"/>
          <p:cNvSpPr txBox="1"/>
          <p:nvPr/>
        </p:nvSpPr>
        <p:spPr>
          <a:xfrm>
            <a:off x="612600" y="4710750"/>
            <a:ext cx="83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𝛼 = 0.01</a:t>
            </a:r>
            <a:endParaRPr sz="10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Results</a:t>
            </a:r>
            <a:endParaRPr/>
          </a:p>
        </p:txBody>
      </p:sp>
      <p:sp>
        <p:nvSpPr>
          <p:cNvPr id="174" name="Google Shape;174;p2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Pulsar 3</a:t>
            </a:r>
            <a:endParaRPr/>
          </a:p>
        </p:txBody>
      </p:sp>
      <p:graphicFrame>
        <p:nvGraphicFramePr>
          <p:cNvPr id="175" name="Google Shape;175;p28"/>
          <p:cNvGraphicFramePr/>
          <p:nvPr/>
        </p:nvGraphicFramePr>
        <p:xfrm>
          <a:off x="612600"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None/>
                      </a:pPr>
                      <a:r>
                        <a:rPr lang="en"/>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lnB cap="flat" cmpd="sng" w="38100">
                      <a:solidFill>
                        <a:srgbClr val="9E9E9E"/>
                      </a:solidFill>
                      <a:prstDash val="solid"/>
                      <a:round/>
                      <a:headEnd len="sm" w="sm" type="none"/>
                      <a:tailEnd len="sm" w="sm" type="none"/>
                    </a:lnB>
                    <a:solidFill>
                      <a:srgbClr val="B6D7A8"/>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5</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graphicFrame>
        <p:nvGraphicFramePr>
          <p:cNvPr id="176" name="Google Shape;176;p28"/>
          <p:cNvGraphicFramePr/>
          <p:nvPr/>
        </p:nvGraphicFramePr>
        <p:xfrm>
          <a:off x="4791575"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a:t>
                      </a:r>
                      <a:r>
                        <a:rPr b="1" lang="en" u="sng"/>
                        <a:t>5th</a:t>
                      </a:r>
                      <a:r>
                        <a:rPr b="1" lang="en"/>
                        <a:t>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N/A</a:t>
                      </a:r>
                      <a:endParaRPr/>
                    </a:p>
                  </a:txBody>
                  <a:tcPr marT="91425" marB="91425" marR="91425" marL="91425">
                    <a:lnB cap="flat" cmpd="sng" w="38100">
                      <a:solidFill>
                        <a:srgbClr val="9E9E9E"/>
                      </a:solidFill>
                      <a:prstDash val="solid"/>
                      <a:round/>
                      <a:headEnd len="sm" w="sm" type="none"/>
                      <a:tailEnd len="sm" w="sm" type="none"/>
                    </a:lnB>
                    <a:solidFill>
                      <a:srgbClr val="B7B7B7"/>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4</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sp>
        <p:nvSpPr>
          <p:cNvPr id="177" name="Google Shape;177;p28"/>
          <p:cNvSpPr txBox="1"/>
          <p:nvPr/>
        </p:nvSpPr>
        <p:spPr>
          <a:xfrm>
            <a:off x="612600" y="4710750"/>
            <a:ext cx="83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𝛼 = 0.01</a:t>
            </a:r>
            <a:endParaRPr sz="10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Results</a:t>
            </a:r>
            <a:endParaRPr/>
          </a:p>
        </p:txBody>
      </p:sp>
      <p:sp>
        <p:nvSpPr>
          <p:cNvPr id="183" name="Google Shape;183;p2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Pulsar 4</a:t>
            </a:r>
            <a:endParaRPr/>
          </a:p>
        </p:txBody>
      </p:sp>
      <p:graphicFrame>
        <p:nvGraphicFramePr>
          <p:cNvPr id="184" name="Google Shape;184;p29"/>
          <p:cNvGraphicFramePr/>
          <p:nvPr/>
        </p:nvGraphicFramePr>
        <p:xfrm>
          <a:off x="612600"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None/>
                      </a:pPr>
                      <a:r>
                        <a:rPr lang="en"/>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Fail</a:t>
                      </a:r>
                      <a:endParaRPr/>
                    </a:p>
                  </a:txBody>
                  <a:tcPr marT="91425" marB="91425" marR="91425" marL="91425">
                    <a:solidFill>
                      <a:srgbClr val="EA9999"/>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Fail</a:t>
                      </a:r>
                      <a:endParaRPr/>
                    </a:p>
                  </a:txBody>
                  <a:tcPr marT="91425" marB="91425" marR="91425" marL="91425">
                    <a:solidFill>
                      <a:srgbClr val="EA9999"/>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Fail</a:t>
                      </a:r>
                      <a:endParaRPr/>
                    </a:p>
                  </a:txBody>
                  <a:tcPr marT="91425" marB="91425" marR="91425" marL="91425">
                    <a:solidFill>
                      <a:srgbClr val="EA9999"/>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lnB cap="flat" cmpd="sng" w="38100">
                      <a:solidFill>
                        <a:srgbClr val="9E9E9E"/>
                      </a:solidFill>
                      <a:prstDash val="solid"/>
                      <a:round/>
                      <a:headEnd len="sm" w="sm" type="none"/>
                      <a:tailEnd len="sm" w="sm" type="none"/>
                    </a:lnB>
                    <a:solidFill>
                      <a:srgbClr val="B6D7A8"/>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2</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graphicFrame>
        <p:nvGraphicFramePr>
          <p:cNvPr id="185" name="Google Shape;185;p29"/>
          <p:cNvGraphicFramePr/>
          <p:nvPr/>
        </p:nvGraphicFramePr>
        <p:xfrm>
          <a:off x="4791575"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a:t>
                      </a:r>
                      <a:r>
                        <a:rPr b="1" lang="en" u="sng"/>
                        <a:t>10</a:t>
                      </a:r>
                      <a:r>
                        <a:rPr b="1" lang="en" u="sng"/>
                        <a:t>th</a:t>
                      </a:r>
                      <a:r>
                        <a:rPr b="1" lang="en"/>
                        <a:t>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Fail</a:t>
                      </a:r>
                      <a:endParaRPr/>
                    </a:p>
                  </a:txBody>
                  <a:tcPr marT="91425" marB="91425" marR="91425" marL="91425">
                    <a:solidFill>
                      <a:srgbClr val="EA9999"/>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N/A</a:t>
                      </a:r>
                      <a:endParaRPr/>
                    </a:p>
                  </a:txBody>
                  <a:tcPr marT="91425" marB="91425" marR="91425" marL="91425">
                    <a:lnB cap="flat" cmpd="sng" w="38100">
                      <a:solidFill>
                        <a:srgbClr val="9E9E9E"/>
                      </a:solidFill>
                      <a:prstDash val="solid"/>
                      <a:round/>
                      <a:headEnd len="sm" w="sm" type="none"/>
                      <a:tailEnd len="sm" w="sm" type="none"/>
                    </a:lnB>
                    <a:solidFill>
                      <a:srgbClr val="B7B7B7"/>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3</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sp>
        <p:nvSpPr>
          <p:cNvPr id="186" name="Google Shape;186;p29"/>
          <p:cNvSpPr txBox="1"/>
          <p:nvPr/>
        </p:nvSpPr>
        <p:spPr>
          <a:xfrm>
            <a:off x="612600" y="4710750"/>
            <a:ext cx="83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𝛼 = 0.01</a:t>
            </a:r>
            <a:endParaRPr sz="10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Results</a:t>
            </a:r>
            <a:endParaRPr/>
          </a:p>
        </p:txBody>
      </p:sp>
      <p:sp>
        <p:nvSpPr>
          <p:cNvPr id="192" name="Google Shape;192;p3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Pulsar 5</a:t>
            </a:r>
            <a:endParaRPr/>
          </a:p>
        </p:txBody>
      </p:sp>
      <p:graphicFrame>
        <p:nvGraphicFramePr>
          <p:cNvPr id="193" name="Google Shape;193;p30"/>
          <p:cNvGraphicFramePr/>
          <p:nvPr/>
        </p:nvGraphicFramePr>
        <p:xfrm>
          <a:off x="612600"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None/>
                      </a:pPr>
                      <a:r>
                        <a:rPr lang="en"/>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Fail</a:t>
                      </a:r>
                      <a:endParaRPr/>
                    </a:p>
                  </a:txBody>
                  <a:tcPr marT="91425" marB="91425" marR="91425" marL="91425">
                    <a:solidFill>
                      <a:srgbClr val="EA9999"/>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None/>
                      </a:pPr>
                      <a:r>
                        <a:rPr lang="en"/>
                        <a:t>Pass</a:t>
                      </a:r>
                      <a:endParaRPr/>
                    </a:p>
                  </a:txBody>
                  <a:tcPr marT="91425" marB="91425" marR="91425" marL="91425">
                    <a:solidFill>
                      <a:srgbClr val="B6D7A8"/>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lnB cap="flat" cmpd="sng" w="38100">
                      <a:solidFill>
                        <a:srgbClr val="9E9E9E"/>
                      </a:solidFill>
                      <a:prstDash val="solid"/>
                      <a:round/>
                      <a:headEnd len="sm" w="sm" type="none"/>
                      <a:tailEnd len="sm" w="sm" type="none"/>
                    </a:lnB>
                    <a:solidFill>
                      <a:srgbClr val="B6D7A8"/>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4</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graphicFrame>
        <p:nvGraphicFramePr>
          <p:cNvPr id="194" name="Google Shape;194;p30"/>
          <p:cNvGraphicFramePr/>
          <p:nvPr/>
        </p:nvGraphicFramePr>
        <p:xfrm>
          <a:off x="4791575"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a:t>
                      </a:r>
                      <a:r>
                        <a:rPr b="1" lang="en" u="sng"/>
                        <a:t>5</a:t>
                      </a:r>
                      <a:r>
                        <a:rPr b="1" lang="en" u="sng"/>
                        <a:t>th</a:t>
                      </a:r>
                      <a:r>
                        <a:rPr b="1" lang="en"/>
                        <a:t>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N/A</a:t>
                      </a:r>
                      <a:endParaRPr/>
                    </a:p>
                  </a:txBody>
                  <a:tcPr marT="91425" marB="91425" marR="91425" marL="91425">
                    <a:lnB cap="flat" cmpd="sng" w="38100">
                      <a:solidFill>
                        <a:srgbClr val="9E9E9E"/>
                      </a:solidFill>
                      <a:prstDash val="solid"/>
                      <a:round/>
                      <a:headEnd len="sm" w="sm" type="none"/>
                      <a:tailEnd len="sm" w="sm" type="none"/>
                    </a:lnB>
                    <a:solidFill>
                      <a:srgbClr val="B7B7B7"/>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4</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sp>
        <p:nvSpPr>
          <p:cNvPr id="195" name="Google Shape;195;p30"/>
          <p:cNvSpPr txBox="1"/>
          <p:nvPr/>
        </p:nvSpPr>
        <p:spPr>
          <a:xfrm>
            <a:off x="612600" y="4710750"/>
            <a:ext cx="83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𝛼 = 0.01</a:t>
            </a:r>
            <a:endParaRPr sz="100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Results</a:t>
            </a:r>
            <a:endParaRPr/>
          </a:p>
        </p:txBody>
      </p:sp>
      <p:sp>
        <p:nvSpPr>
          <p:cNvPr id="201" name="Google Shape;201;p31"/>
          <p:cNvSpPr txBox="1"/>
          <p:nvPr>
            <p:ph idx="1" type="body"/>
          </p:nvPr>
        </p:nvSpPr>
        <p:spPr>
          <a:xfrm>
            <a:off x="311700" y="1232350"/>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Pulsar 6</a:t>
            </a:r>
            <a:endParaRPr/>
          </a:p>
        </p:txBody>
      </p:sp>
      <p:graphicFrame>
        <p:nvGraphicFramePr>
          <p:cNvPr id="202" name="Google Shape;202;p31"/>
          <p:cNvGraphicFramePr/>
          <p:nvPr/>
        </p:nvGraphicFramePr>
        <p:xfrm>
          <a:off x="612600"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None/>
                      </a:pPr>
                      <a:r>
                        <a:rPr lang="en"/>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Fail</a:t>
                      </a:r>
                      <a:endParaRPr/>
                    </a:p>
                  </a:txBody>
                  <a:tcPr marT="91425" marB="91425" marR="91425" marL="91425">
                    <a:solidFill>
                      <a:srgbClr val="EA9999"/>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None/>
                      </a:pPr>
                      <a:r>
                        <a:rPr lang="en"/>
                        <a:t>Fail</a:t>
                      </a:r>
                      <a:endParaRPr/>
                    </a:p>
                  </a:txBody>
                  <a:tcPr marT="91425" marB="91425" marR="91425" marL="91425">
                    <a:solidFill>
                      <a:srgbClr val="EA9999"/>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N/A</a:t>
                      </a:r>
                      <a:endParaRPr/>
                    </a:p>
                  </a:txBody>
                  <a:tcPr marT="91425" marB="91425" marR="91425" marL="91425">
                    <a:lnB cap="flat" cmpd="sng" w="38100">
                      <a:solidFill>
                        <a:srgbClr val="9E9E9E"/>
                      </a:solidFill>
                      <a:prstDash val="solid"/>
                      <a:round/>
                      <a:headEnd len="sm" w="sm" type="none"/>
                      <a:tailEnd len="sm" w="sm" type="none"/>
                    </a:lnB>
                    <a:solidFill>
                      <a:srgbClr val="B7B7B7"/>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2</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graphicFrame>
        <p:nvGraphicFramePr>
          <p:cNvPr id="203" name="Google Shape;203;p31"/>
          <p:cNvGraphicFramePr/>
          <p:nvPr/>
        </p:nvGraphicFramePr>
        <p:xfrm>
          <a:off x="4791575" y="1787533"/>
          <a:ext cx="3000000" cy="3000000"/>
        </p:xfrm>
        <a:graphic>
          <a:graphicData uri="http://schemas.openxmlformats.org/drawingml/2006/table">
            <a:tbl>
              <a:tblPr>
                <a:noFill/>
                <a:tableStyleId>{8C0C3909-491C-4DA7-9611-B1B2CAA4DDEF}</a:tableStyleId>
              </a:tblPr>
              <a:tblGrid>
                <a:gridCol w="2839275"/>
                <a:gridCol w="1120125"/>
              </a:tblGrid>
              <a:tr h="447800">
                <a:tc gridSpan="2">
                  <a:txBody>
                    <a:bodyPr/>
                    <a:lstStyle/>
                    <a:p>
                      <a:pPr indent="0" lvl="0" marL="0" rtl="0" algn="ctr">
                        <a:spcBef>
                          <a:spcPts val="0"/>
                        </a:spcBef>
                        <a:spcAft>
                          <a:spcPts val="0"/>
                        </a:spcAft>
                        <a:buNone/>
                      </a:pPr>
                      <a:r>
                        <a:rPr b="1" lang="en"/>
                        <a:t>Every </a:t>
                      </a:r>
                      <a:r>
                        <a:rPr b="1" lang="en" u="sng"/>
                        <a:t>5</a:t>
                      </a:r>
                      <a:r>
                        <a:rPr b="1" lang="en" u="sng"/>
                        <a:t>th</a:t>
                      </a:r>
                      <a:r>
                        <a:rPr b="1" lang="en"/>
                        <a:t> Observation</a:t>
                      </a:r>
                      <a:endParaRPr b="1"/>
                    </a:p>
                  </a:txBody>
                  <a:tcPr marT="91425" marB="91425" marR="91425" marL="91425"/>
                </a:tc>
                <a:tc hMerge="1"/>
              </a:tr>
              <a:tr h="436675">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(Monobit)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752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Frequency Test within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388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Run Test</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38950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Longest Run of Ones in a Block</a:t>
                      </a:r>
                      <a:endParaRPr sz="1000"/>
                    </a:p>
                  </a:txBody>
                  <a:tcPr marT="91425" marB="91425" marR="91425" marL="91425"/>
                </a:tc>
                <a:tc>
                  <a:txBody>
                    <a:bodyPr/>
                    <a:lstStyle/>
                    <a:p>
                      <a:pPr indent="0" lvl="0" marL="0" rtl="0" algn="ctr">
                        <a:spcBef>
                          <a:spcPts val="0"/>
                        </a:spcBef>
                        <a:spcAft>
                          <a:spcPts val="0"/>
                        </a:spcAft>
                        <a:buNone/>
                      </a:pPr>
                      <a:r>
                        <a:rPr lang="en">
                          <a:solidFill>
                            <a:schemeClr val="dk1"/>
                          </a:solidFill>
                        </a:rPr>
                        <a:t>Pass</a:t>
                      </a:r>
                      <a:endParaRPr/>
                    </a:p>
                  </a:txBody>
                  <a:tcPr marT="91425" marB="91425" marR="91425" marL="91425">
                    <a:solidFill>
                      <a:srgbClr val="B6D7A8"/>
                    </a:solidFill>
                  </a:tcPr>
                </a:tc>
              </a:tr>
              <a:tr h="425050">
                <a:tc>
                  <a:txBody>
                    <a:bodyPr/>
                    <a:lstStyle/>
                    <a:p>
                      <a:pPr indent="0" lvl="0" marL="0" rtl="0" algn="l">
                        <a:lnSpc>
                          <a:spcPct val="115000"/>
                        </a:lnSpc>
                        <a:spcBef>
                          <a:spcPts val="0"/>
                        </a:spcBef>
                        <a:spcAft>
                          <a:spcPts val="1200"/>
                        </a:spcAft>
                        <a:buNone/>
                      </a:pPr>
                      <a:r>
                        <a:rPr lang="en">
                          <a:solidFill>
                            <a:schemeClr val="dk1"/>
                          </a:solidFill>
                          <a:latin typeface="Open Sans"/>
                          <a:ea typeface="Open Sans"/>
                          <a:cs typeface="Open Sans"/>
                          <a:sym typeface="Open Sans"/>
                        </a:rPr>
                        <a:t>Binary Matrix Rank Test</a:t>
                      </a:r>
                      <a:endParaRPr sz="1000"/>
                    </a:p>
                  </a:txBody>
                  <a:tcPr marT="91425" marB="91425" marR="91425" marL="91425">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N/A</a:t>
                      </a:r>
                      <a:endParaRPr/>
                    </a:p>
                  </a:txBody>
                  <a:tcPr marT="91425" marB="91425" marR="91425" marL="91425">
                    <a:lnB cap="flat" cmpd="sng" w="38100">
                      <a:solidFill>
                        <a:srgbClr val="9E9E9E"/>
                      </a:solidFill>
                      <a:prstDash val="solid"/>
                      <a:round/>
                      <a:headEnd len="sm" w="sm" type="none"/>
                      <a:tailEnd len="sm" w="sm" type="none"/>
                    </a:lnB>
                    <a:solidFill>
                      <a:srgbClr val="B7B7B7"/>
                    </a:solidFill>
                  </a:tcPr>
                </a:tc>
              </a:tr>
              <a:tr h="425050">
                <a:tc>
                  <a:txBody>
                    <a:bodyPr/>
                    <a:lstStyle/>
                    <a:p>
                      <a:pPr indent="0" lvl="0" marL="0" rtl="0" algn="l">
                        <a:lnSpc>
                          <a:spcPct val="115000"/>
                        </a:lnSpc>
                        <a:spcBef>
                          <a:spcPts val="0"/>
                        </a:spcBef>
                        <a:spcAft>
                          <a:spcPts val="1200"/>
                        </a:spcAft>
                        <a:buNone/>
                      </a:pPr>
                      <a:r>
                        <a:rPr b="1" i="1" lang="en">
                          <a:solidFill>
                            <a:schemeClr val="dk1"/>
                          </a:solidFill>
                          <a:latin typeface="Open Sans"/>
                          <a:ea typeface="Open Sans"/>
                          <a:cs typeface="Open Sans"/>
                          <a:sym typeface="Open Sans"/>
                        </a:rPr>
                        <a:t>Total Passes</a:t>
                      </a:r>
                      <a:endParaRPr b="1" i="1">
                        <a:solidFill>
                          <a:schemeClr val="dk1"/>
                        </a:solidFill>
                        <a:latin typeface="Open Sans"/>
                        <a:ea typeface="Open Sans"/>
                        <a:cs typeface="Open Sans"/>
                        <a:sym typeface="Open Sans"/>
                      </a:endParaRPr>
                    </a:p>
                  </a:txBody>
                  <a:tcPr marT="91425" marB="91425" marR="91425" marL="91425">
                    <a:lnT cap="flat" cmpd="sng" w="3810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chemeClr val="dk1"/>
                          </a:solidFill>
                        </a:rPr>
                        <a:t>4</a:t>
                      </a:r>
                      <a:endParaRPr b="1">
                        <a:solidFill>
                          <a:schemeClr val="dk1"/>
                        </a:solidFill>
                      </a:endParaRPr>
                    </a:p>
                  </a:txBody>
                  <a:tcPr marT="91425" marB="91425" marR="91425" marL="91425">
                    <a:lnT cap="flat" cmpd="sng" w="38100">
                      <a:solidFill>
                        <a:srgbClr val="9E9E9E"/>
                      </a:solidFill>
                      <a:prstDash val="solid"/>
                      <a:round/>
                      <a:headEnd len="sm" w="sm" type="none"/>
                      <a:tailEnd len="sm" w="sm" type="none"/>
                    </a:lnT>
                  </a:tcPr>
                </a:tc>
              </a:tr>
            </a:tbl>
          </a:graphicData>
        </a:graphic>
      </p:graphicFrame>
      <p:sp>
        <p:nvSpPr>
          <p:cNvPr id="204" name="Google Shape;204;p31"/>
          <p:cNvSpPr txBox="1"/>
          <p:nvPr/>
        </p:nvSpPr>
        <p:spPr>
          <a:xfrm>
            <a:off x="612600" y="4710750"/>
            <a:ext cx="83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𝛼 = 0.01</a:t>
            </a:r>
            <a:endParaRPr sz="10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Importance of Randomness</a:t>
            </a:r>
            <a:endParaRPr/>
          </a:p>
        </p:txBody>
      </p:sp>
      <p:sp>
        <p:nvSpPr>
          <p:cNvPr id="70" name="Google Shape;70;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Random number generators are important in society</a:t>
            </a:r>
            <a:endParaRPr/>
          </a:p>
          <a:p>
            <a:pPr indent="-342900" lvl="0" marL="457200" rtl="0" algn="l">
              <a:spcBef>
                <a:spcPts val="0"/>
              </a:spcBef>
              <a:spcAft>
                <a:spcPts val="0"/>
              </a:spcAft>
              <a:buSzPts val="1800"/>
              <a:buChar char="●"/>
            </a:pPr>
            <a:r>
              <a:rPr lang="en"/>
              <a:t>We want to find an </a:t>
            </a:r>
            <a:r>
              <a:rPr lang="en"/>
              <a:t>unbiased</a:t>
            </a:r>
            <a:r>
              <a:rPr lang="en"/>
              <a:t> random number generator that can be accessed by multiple parties</a:t>
            </a:r>
            <a:endParaRPr/>
          </a:p>
          <a:p>
            <a:pPr indent="-342900" lvl="0" marL="457200" rtl="0" algn="l">
              <a:spcBef>
                <a:spcPts val="0"/>
              </a:spcBef>
              <a:spcAft>
                <a:spcPts val="0"/>
              </a:spcAft>
              <a:buSzPts val="1800"/>
              <a:buChar char="●"/>
            </a:pPr>
            <a:r>
              <a:rPr lang="en"/>
              <a:t>Random numbers are currently generated with computers, however can be interfered with</a:t>
            </a:r>
            <a:endParaRPr/>
          </a:p>
          <a:p>
            <a:pPr indent="-342900" lvl="0" marL="457200" rtl="0" algn="l">
              <a:spcBef>
                <a:spcPts val="0"/>
              </a:spcBef>
              <a:spcAft>
                <a:spcPts val="0"/>
              </a:spcAft>
              <a:buSzPts val="1800"/>
              <a:buChar char="●"/>
            </a:pPr>
            <a:r>
              <a:rPr lang="en"/>
              <a:t>Instead, we want to look at naturally </a:t>
            </a:r>
            <a:r>
              <a:rPr lang="en"/>
              <a:t>occurring</a:t>
            </a:r>
            <a:r>
              <a:rPr lang="en"/>
              <a:t> random numbers, that cannot be replicated</a:t>
            </a:r>
            <a:endParaRPr/>
          </a:p>
        </p:txBody>
      </p:sp>
      <p:pic>
        <p:nvPicPr>
          <p:cNvPr id="71" name="Google Shape;71;p14"/>
          <p:cNvPicPr preferRelativeResize="0"/>
          <p:nvPr/>
        </p:nvPicPr>
        <p:blipFill rotWithShape="1">
          <a:blip r:embed="rId3">
            <a:alphaModFix/>
          </a:blip>
          <a:srcRect b="21203" l="3683" r="5150" t="70170"/>
          <a:stretch/>
        </p:blipFill>
        <p:spPr>
          <a:xfrm>
            <a:off x="76200" y="4139675"/>
            <a:ext cx="3473425" cy="328675"/>
          </a:xfrm>
          <a:prstGeom prst="rect">
            <a:avLst/>
          </a:prstGeom>
          <a:noFill/>
          <a:ln>
            <a:noFill/>
          </a:ln>
        </p:spPr>
      </p:pic>
      <p:pic>
        <p:nvPicPr>
          <p:cNvPr id="72" name="Google Shape;72;p14"/>
          <p:cNvPicPr preferRelativeResize="0"/>
          <p:nvPr/>
        </p:nvPicPr>
        <p:blipFill rotWithShape="1">
          <a:blip r:embed="rId3">
            <a:alphaModFix/>
          </a:blip>
          <a:srcRect b="11677" l="4100" r="3332" t="78296"/>
          <a:stretch/>
        </p:blipFill>
        <p:spPr>
          <a:xfrm>
            <a:off x="3594025" y="4086375"/>
            <a:ext cx="3526700" cy="381975"/>
          </a:xfrm>
          <a:prstGeom prst="rect">
            <a:avLst/>
          </a:prstGeom>
          <a:noFill/>
          <a:ln>
            <a:noFill/>
          </a:ln>
        </p:spPr>
      </p:pic>
      <p:pic>
        <p:nvPicPr>
          <p:cNvPr id="73" name="Google Shape;73;p14"/>
          <p:cNvPicPr preferRelativeResize="0"/>
          <p:nvPr/>
        </p:nvPicPr>
        <p:blipFill rotWithShape="1">
          <a:blip r:embed="rId3">
            <a:alphaModFix/>
          </a:blip>
          <a:srcRect b="21203" l="3682" r="44087" t="70170"/>
          <a:stretch/>
        </p:blipFill>
        <p:spPr>
          <a:xfrm>
            <a:off x="7088925" y="4189225"/>
            <a:ext cx="1989925" cy="328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Which Pulsars are random?</a:t>
            </a:r>
            <a:endParaRPr/>
          </a:p>
        </p:txBody>
      </p:sp>
      <p:sp>
        <p:nvSpPr>
          <p:cNvPr id="210" name="Google Shape;210;p3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From the previous slides we can confidently rule out using the 5 tests that we have interpreted as the most important. We can start to begin to either rule out randomness in a pulsar or not.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Pulsar observations ALL EMISSIONS</a:t>
            </a:r>
            <a:endParaRPr/>
          </a:p>
        </p:txBody>
      </p:sp>
      <p:sp>
        <p:nvSpPr>
          <p:cNvPr id="216" name="Google Shape;216;p33"/>
          <p:cNvSpPr txBox="1"/>
          <p:nvPr>
            <p:ph idx="1" type="body"/>
          </p:nvPr>
        </p:nvSpPr>
        <p:spPr>
          <a:xfrm>
            <a:off x="3380700" y="1225225"/>
            <a:ext cx="5451600" cy="243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From both RandTest and NIST Suite we can say that.</a:t>
            </a:r>
            <a:endParaRPr/>
          </a:p>
          <a:p>
            <a:pPr indent="0" lvl="0" marL="0" rtl="0" algn="l">
              <a:spcBef>
                <a:spcPts val="1200"/>
              </a:spcBef>
              <a:spcAft>
                <a:spcPts val="1200"/>
              </a:spcAft>
              <a:buNone/>
            </a:pPr>
            <a:r>
              <a:rPr lang="en"/>
              <a:t>Pulsars 3 &amp; 5 are random -  requires some more investigation into the errors and more. 5 could potentially be not random due to failure of the runs test (A fundamental test of randomness.)</a:t>
            </a:r>
            <a:endParaRPr/>
          </a:p>
        </p:txBody>
      </p:sp>
      <p:pic>
        <p:nvPicPr>
          <p:cNvPr id="217" name="Google Shape;217;p33"/>
          <p:cNvPicPr preferRelativeResize="0"/>
          <p:nvPr/>
        </p:nvPicPr>
        <p:blipFill>
          <a:blip r:embed="rId3">
            <a:alphaModFix/>
          </a:blip>
          <a:stretch>
            <a:fillRect/>
          </a:stretch>
        </p:blipFill>
        <p:spPr>
          <a:xfrm>
            <a:off x="138576" y="1057675"/>
            <a:ext cx="3126501" cy="3960249"/>
          </a:xfrm>
          <a:prstGeom prst="rect">
            <a:avLst/>
          </a:prstGeom>
          <a:noFill/>
          <a:ln>
            <a:noFill/>
          </a:ln>
        </p:spPr>
      </p:pic>
      <p:pic>
        <p:nvPicPr>
          <p:cNvPr id="218" name="Google Shape;218;p33"/>
          <p:cNvPicPr preferRelativeResize="0"/>
          <p:nvPr/>
        </p:nvPicPr>
        <p:blipFill>
          <a:blip r:embed="rId4">
            <a:alphaModFix/>
          </a:blip>
          <a:stretch>
            <a:fillRect/>
          </a:stretch>
        </p:blipFill>
        <p:spPr>
          <a:xfrm>
            <a:off x="3265075" y="3680125"/>
            <a:ext cx="838200" cy="133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EVERY 5TH &amp; 10th EMISSION</a:t>
            </a:r>
            <a:endParaRPr/>
          </a:p>
        </p:txBody>
      </p:sp>
      <p:sp>
        <p:nvSpPr>
          <p:cNvPr id="224" name="Google Shape;224;p34"/>
          <p:cNvSpPr txBox="1"/>
          <p:nvPr>
            <p:ph idx="1" type="body"/>
          </p:nvPr>
        </p:nvSpPr>
        <p:spPr>
          <a:xfrm>
            <a:off x="4264050" y="1077450"/>
            <a:ext cx="4568100" cy="212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From both RandTest and NIST Suite we can say that.</a:t>
            </a:r>
            <a:endParaRPr/>
          </a:p>
          <a:p>
            <a:pPr indent="0" lvl="0" marL="0" rtl="0" algn="l">
              <a:spcBef>
                <a:spcPts val="1200"/>
              </a:spcBef>
              <a:spcAft>
                <a:spcPts val="1200"/>
              </a:spcAft>
              <a:buClr>
                <a:schemeClr val="dk1"/>
              </a:buClr>
              <a:buSzPts val="1100"/>
              <a:buFont typeface="Arial"/>
              <a:buNone/>
            </a:pPr>
            <a:r>
              <a:rPr lang="en"/>
              <a:t>Pulsars 1, 2, 3, 5 &amp; 6 are likely to be random. Required some more investigation into the errors.</a:t>
            </a:r>
            <a:endParaRPr/>
          </a:p>
        </p:txBody>
      </p:sp>
      <p:pic>
        <p:nvPicPr>
          <p:cNvPr id="225" name="Google Shape;225;p34"/>
          <p:cNvPicPr preferRelativeResize="0"/>
          <p:nvPr/>
        </p:nvPicPr>
        <p:blipFill>
          <a:blip r:embed="rId3">
            <a:alphaModFix/>
          </a:blip>
          <a:stretch>
            <a:fillRect/>
          </a:stretch>
        </p:blipFill>
        <p:spPr>
          <a:xfrm>
            <a:off x="36475" y="1077450"/>
            <a:ext cx="3642025" cy="3940476"/>
          </a:xfrm>
          <a:prstGeom prst="rect">
            <a:avLst/>
          </a:prstGeom>
          <a:noFill/>
          <a:ln>
            <a:noFill/>
          </a:ln>
        </p:spPr>
      </p:pic>
      <p:pic>
        <p:nvPicPr>
          <p:cNvPr id="226" name="Google Shape;226;p34"/>
          <p:cNvPicPr preferRelativeResize="0"/>
          <p:nvPr/>
        </p:nvPicPr>
        <p:blipFill>
          <a:blip r:embed="rId4">
            <a:alphaModFix/>
          </a:blip>
          <a:stretch>
            <a:fillRect/>
          </a:stretch>
        </p:blipFill>
        <p:spPr>
          <a:xfrm>
            <a:off x="3678500" y="1077450"/>
            <a:ext cx="585550" cy="3940475"/>
          </a:xfrm>
          <a:prstGeom prst="rect">
            <a:avLst/>
          </a:prstGeom>
          <a:noFill/>
          <a:ln>
            <a:noFill/>
          </a:ln>
        </p:spPr>
      </p:pic>
      <p:pic>
        <p:nvPicPr>
          <p:cNvPr id="227" name="Google Shape;227;p34"/>
          <p:cNvPicPr preferRelativeResize="0"/>
          <p:nvPr/>
        </p:nvPicPr>
        <p:blipFill>
          <a:blip r:embed="rId5">
            <a:alphaModFix/>
          </a:blip>
          <a:stretch>
            <a:fillRect/>
          </a:stretch>
        </p:blipFill>
        <p:spPr>
          <a:xfrm>
            <a:off x="4264050" y="3207150"/>
            <a:ext cx="1895200" cy="1810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Summary Table</a:t>
            </a:r>
            <a:endParaRPr/>
          </a:p>
        </p:txBody>
      </p:sp>
      <p:graphicFrame>
        <p:nvGraphicFramePr>
          <p:cNvPr id="233" name="Google Shape;233;p35"/>
          <p:cNvGraphicFramePr/>
          <p:nvPr/>
        </p:nvGraphicFramePr>
        <p:xfrm>
          <a:off x="952500" y="1279050"/>
          <a:ext cx="3000000" cy="3000000"/>
        </p:xfrm>
        <a:graphic>
          <a:graphicData uri="http://schemas.openxmlformats.org/drawingml/2006/table">
            <a:tbl>
              <a:tblPr>
                <a:noFill/>
                <a:tableStyleId>{8C0C3909-491C-4DA7-9611-B1B2CAA4DDEF}</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a:t>Designation</a:t>
                      </a:r>
                      <a:endParaRPr/>
                    </a:p>
                  </a:txBody>
                  <a:tcPr marT="91425" marB="91425" marR="91425" marL="91425"/>
                </a:tc>
                <a:tc>
                  <a:txBody>
                    <a:bodyPr/>
                    <a:lstStyle/>
                    <a:p>
                      <a:pPr indent="0" lvl="0" marL="0" rtl="0" algn="l">
                        <a:spcBef>
                          <a:spcPts val="0"/>
                        </a:spcBef>
                        <a:spcAft>
                          <a:spcPts val="0"/>
                        </a:spcAft>
                        <a:buNone/>
                      </a:pPr>
                      <a:r>
                        <a:rPr lang="en"/>
                        <a:t>Assignment</a:t>
                      </a:r>
                      <a:endParaRPr/>
                    </a:p>
                  </a:txBody>
                  <a:tcPr marT="91425" marB="91425" marR="91425" marL="91425"/>
                </a:tc>
                <a:tc>
                  <a:txBody>
                    <a:bodyPr/>
                    <a:lstStyle/>
                    <a:p>
                      <a:pPr indent="0" lvl="0" marL="0" rtl="0" algn="l">
                        <a:spcBef>
                          <a:spcPts val="0"/>
                        </a:spcBef>
                        <a:spcAft>
                          <a:spcPts val="0"/>
                        </a:spcAft>
                        <a:buNone/>
                      </a:pPr>
                      <a:r>
                        <a:rPr lang="en"/>
                        <a:t>All Emissions</a:t>
                      </a:r>
                      <a:endParaRPr/>
                    </a:p>
                  </a:txBody>
                  <a:tcPr marT="91425" marB="91425" marR="91425" marL="91425"/>
                </a:tc>
                <a:tc>
                  <a:txBody>
                    <a:bodyPr/>
                    <a:lstStyle/>
                    <a:p>
                      <a:pPr indent="0" lvl="0" marL="0" rtl="0" algn="l">
                        <a:spcBef>
                          <a:spcPts val="0"/>
                        </a:spcBef>
                        <a:spcAft>
                          <a:spcPts val="0"/>
                        </a:spcAft>
                        <a:buNone/>
                      </a:pPr>
                      <a:r>
                        <a:rPr lang="en"/>
                        <a:t>Every 5th Emission</a:t>
                      </a:r>
                      <a:endParaRPr/>
                    </a:p>
                  </a:txBody>
                  <a:tcPr marT="91425" marB="91425" marR="91425" marL="91425"/>
                </a:tc>
                <a:tc>
                  <a:txBody>
                    <a:bodyPr/>
                    <a:lstStyle/>
                    <a:p>
                      <a:pPr indent="0" lvl="0" marL="0" rtl="0" algn="l">
                        <a:spcBef>
                          <a:spcPts val="0"/>
                        </a:spcBef>
                        <a:spcAft>
                          <a:spcPts val="0"/>
                        </a:spcAft>
                        <a:buNone/>
                      </a:pPr>
                      <a:r>
                        <a:rPr lang="en"/>
                        <a:t>Every 10th Emission</a:t>
                      </a:r>
                      <a:endParaRPr/>
                    </a:p>
                  </a:txBody>
                  <a:tcPr marT="91425" marB="91425" marR="91425" marL="91425"/>
                </a:tc>
              </a:tr>
              <a:tr h="381000">
                <a:tc>
                  <a:txBody>
                    <a:bodyPr/>
                    <a:lstStyle/>
                    <a:p>
                      <a:pPr indent="0" lvl="0" marL="0" rtl="0" algn="l">
                        <a:lnSpc>
                          <a:spcPct val="135714"/>
                        </a:lnSpc>
                        <a:spcBef>
                          <a:spcPts val="0"/>
                        </a:spcBef>
                        <a:spcAft>
                          <a:spcPts val="0"/>
                        </a:spcAft>
                        <a:buNone/>
                      </a:pPr>
                      <a:r>
                        <a:rPr lang="en" sz="1050">
                          <a:solidFill>
                            <a:srgbClr val="FF8B39"/>
                          </a:solidFill>
                          <a:highlight>
                            <a:srgbClr val="262335"/>
                          </a:highlight>
                          <a:latin typeface="Consolas"/>
                          <a:ea typeface="Consolas"/>
                          <a:cs typeface="Consolas"/>
                          <a:sym typeface="Consolas"/>
                        </a:rPr>
                        <a:t>J0437-4715</a:t>
                      </a:r>
                      <a:endParaRPr b="1"/>
                    </a:p>
                  </a:txBody>
                  <a:tcPr marT="91425" marB="91425" marR="91425" marL="91425"/>
                </a:tc>
                <a:tc>
                  <a:txBody>
                    <a:bodyPr/>
                    <a:lstStyle/>
                    <a:p>
                      <a:pPr indent="0" lvl="0" marL="0" rtl="0" algn="l">
                        <a:spcBef>
                          <a:spcPts val="0"/>
                        </a:spcBef>
                        <a:spcAft>
                          <a:spcPts val="0"/>
                        </a:spcAft>
                        <a:buNone/>
                      </a:pPr>
                      <a:r>
                        <a:rPr b="1" lang="en"/>
                        <a:t>Pulsar 1</a:t>
                      </a:r>
                      <a:endParaRPr b="1"/>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solidFill>
                      <a:srgbClr val="EA9999"/>
                    </a:solidFill>
                  </a:tcPr>
                </a:tc>
                <a:tc>
                  <a:txBody>
                    <a:bodyPr/>
                    <a:lstStyle/>
                    <a:p>
                      <a:pPr indent="0" lvl="0" marL="0" rtl="0" algn="l">
                        <a:spcBef>
                          <a:spcPts val="0"/>
                        </a:spcBef>
                        <a:spcAft>
                          <a:spcPts val="0"/>
                        </a:spcAft>
                        <a:buNone/>
                      </a:pPr>
                      <a:r>
                        <a:rPr lang="en"/>
                        <a:t>Yes</a:t>
                      </a:r>
                      <a:endParaRPr/>
                    </a:p>
                  </a:txBody>
                  <a:tcPr marT="91425" marB="91425" marR="91425" marL="91425">
                    <a:solidFill>
                      <a:srgbClr val="B6D7A8"/>
                    </a:solidFill>
                  </a:tcPr>
                </a:tc>
                <a:tc>
                  <a:txBody>
                    <a:bodyPr/>
                    <a:lstStyle/>
                    <a:p>
                      <a:pPr indent="0" lvl="0" marL="0" rtl="0" algn="l">
                        <a:spcBef>
                          <a:spcPts val="0"/>
                        </a:spcBef>
                        <a:spcAft>
                          <a:spcPts val="0"/>
                        </a:spcAft>
                        <a:buClr>
                          <a:schemeClr val="dk1"/>
                        </a:buClr>
                        <a:buSzPts val="1100"/>
                        <a:buFont typeface="Arial"/>
                        <a:buNone/>
                      </a:pPr>
                      <a:r>
                        <a:rPr lang="en">
                          <a:solidFill>
                            <a:schemeClr val="lt1"/>
                          </a:solidFill>
                        </a:rPr>
                        <a:t>N/A</a:t>
                      </a:r>
                      <a:endParaRPr/>
                    </a:p>
                  </a:txBody>
                  <a:tcPr marT="91425" marB="91425" marR="91425" marL="91425">
                    <a:solidFill>
                      <a:srgbClr val="434343"/>
                    </a:solidFill>
                  </a:tcPr>
                </a:tc>
              </a:tr>
              <a:tr h="381000">
                <a:tc>
                  <a:txBody>
                    <a:bodyPr/>
                    <a:lstStyle/>
                    <a:p>
                      <a:pPr indent="0" lvl="0" marL="0" rtl="0" algn="l">
                        <a:lnSpc>
                          <a:spcPct val="135714"/>
                        </a:lnSpc>
                        <a:spcBef>
                          <a:spcPts val="0"/>
                        </a:spcBef>
                        <a:spcAft>
                          <a:spcPts val="0"/>
                        </a:spcAft>
                        <a:buNone/>
                      </a:pPr>
                      <a:r>
                        <a:rPr lang="en" sz="1050">
                          <a:solidFill>
                            <a:srgbClr val="FF8B39"/>
                          </a:solidFill>
                          <a:highlight>
                            <a:srgbClr val="262335"/>
                          </a:highlight>
                          <a:latin typeface="Consolas"/>
                          <a:ea typeface="Consolas"/>
                          <a:cs typeface="Consolas"/>
                          <a:sym typeface="Consolas"/>
                        </a:rPr>
                        <a:t>J0953+0755</a:t>
                      </a:r>
                      <a:endParaRPr b="1">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rPr>
                        <a:t>Pulsar 2</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1425" marB="91425" marR="91425" marL="91425">
                    <a:lnB cap="flat" cmpd="sng" w="9525">
                      <a:solidFill>
                        <a:srgbClr val="9E9E9E"/>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
                        <a:t>Yes</a:t>
                      </a:r>
                      <a:endParaRPr/>
                    </a:p>
                  </a:txBody>
                  <a:tcPr marT="91425" marB="91425" marR="91425" marL="91425">
                    <a:lnB cap="flat" cmpd="sng" w="9525">
                      <a:solidFill>
                        <a:srgbClr val="9E9E9E"/>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n">
                          <a:solidFill>
                            <a:schemeClr val="lt1"/>
                          </a:solidFill>
                        </a:rPr>
                        <a:t>N/A</a:t>
                      </a:r>
                      <a:endParaRPr/>
                    </a:p>
                  </a:txBody>
                  <a:tcPr marT="91425" marB="91425" marR="91425" marL="91425">
                    <a:lnB cap="flat" cmpd="sng" w="9525">
                      <a:solidFill>
                        <a:srgbClr val="9E9E9E"/>
                      </a:solidFill>
                      <a:prstDash val="solid"/>
                      <a:round/>
                      <a:headEnd len="sm" w="sm" type="none"/>
                      <a:tailEnd len="sm" w="sm" type="none"/>
                    </a:lnB>
                    <a:solidFill>
                      <a:srgbClr val="434343"/>
                    </a:solidFill>
                  </a:tcPr>
                </a:tc>
              </a:tr>
              <a:tr h="381000">
                <a:tc>
                  <a:txBody>
                    <a:bodyPr/>
                    <a:lstStyle/>
                    <a:p>
                      <a:pPr indent="0" lvl="0" marL="0" rtl="0" algn="l">
                        <a:lnSpc>
                          <a:spcPct val="135714"/>
                        </a:lnSpc>
                        <a:spcBef>
                          <a:spcPts val="0"/>
                        </a:spcBef>
                        <a:spcAft>
                          <a:spcPts val="0"/>
                        </a:spcAft>
                        <a:buNone/>
                      </a:pPr>
                      <a:r>
                        <a:rPr lang="en" sz="1050">
                          <a:solidFill>
                            <a:srgbClr val="FF8B39"/>
                          </a:solidFill>
                          <a:highlight>
                            <a:srgbClr val="262335"/>
                          </a:highlight>
                          <a:latin typeface="Consolas"/>
                          <a:ea typeface="Consolas"/>
                          <a:cs typeface="Consolas"/>
                          <a:sym typeface="Consolas"/>
                        </a:rPr>
                        <a:t>J0835-4510</a:t>
                      </a:r>
                      <a:endParaRPr b="1">
                        <a:solidFill>
                          <a:schemeClr val="dk1"/>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4A86E8"/>
                          </a:highlight>
                        </a:rPr>
                        <a:t>Pulsar 3</a:t>
                      </a:r>
                      <a:endParaRPr b="1">
                        <a:highlight>
                          <a:srgbClr val="4A86E8"/>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n">
                          <a:solidFill>
                            <a:schemeClr val="lt1"/>
                          </a:solidFill>
                        </a:rPr>
                        <a:t>N/A</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34343"/>
                    </a:solidFill>
                  </a:tcPr>
                </a:tc>
              </a:tr>
              <a:tr h="381000">
                <a:tc>
                  <a:txBody>
                    <a:bodyPr/>
                    <a:lstStyle/>
                    <a:p>
                      <a:pPr indent="0" lvl="0" marL="0" rtl="0" algn="l">
                        <a:lnSpc>
                          <a:spcPct val="135714"/>
                        </a:lnSpc>
                        <a:spcBef>
                          <a:spcPts val="0"/>
                        </a:spcBef>
                        <a:spcAft>
                          <a:spcPts val="0"/>
                        </a:spcAft>
                        <a:buNone/>
                      </a:pPr>
                      <a:r>
                        <a:rPr lang="en" sz="1050">
                          <a:solidFill>
                            <a:srgbClr val="FF8B39"/>
                          </a:solidFill>
                          <a:highlight>
                            <a:srgbClr val="262335"/>
                          </a:highlight>
                          <a:latin typeface="Consolas"/>
                          <a:ea typeface="Consolas"/>
                          <a:cs typeface="Consolas"/>
                          <a:sym typeface="Consolas"/>
                        </a:rPr>
                        <a:t>J1243-6423</a:t>
                      </a:r>
                      <a:endParaRPr b="1">
                        <a:solidFill>
                          <a:schemeClr val="dk1"/>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4A86E8"/>
                          </a:highlight>
                        </a:rPr>
                        <a:t>Pulsar 4</a:t>
                      </a:r>
                      <a:endParaRPr b="1">
                        <a:highlight>
                          <a:srgbClr val="4A86E8"/>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lang="en"/>
                        <a:t>No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lstStyle/>
                    <a:p>
                      <a:pPr indent="0" lvl="0" marL="0" rtl="0" algn="l">
                        <a:spcBef>
                          <a:spcPts val="0"/>
                        </a:spcBef>
                        <a:spcAft>
                          <a:spcPts val="0"/>
                        </a:spcAft>
                        <a:buClr>
                          <a:schemeClr val="dk1"/>
                        </a:buClr>
                        <a:buSzPts val="1100"/>
                        <a:buFont typeface="Arial"/>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r h="381000">
                <a:tc>
                  <a:txBody>
                    <a:bodyPr/>
                    <a:lstStyle/>
                    <a:p>
                      <a:pPr indent="0" lvl="0" marL="0" rtl="0" algn="l">
                        <a:lnSpc>
                          <a:spcPct val="135714"/>
                        </a:lnSpc>
                        <a:spcBef>
                          <a:spcPts val="0"/>
                        </a:spcBef>
                        <a:spcAft>
                          <a:spcPts val="0"/>
                        </a:spcAft>
                        <a:buNone/>
                      </a:pPr>
                      <a:r>
                        <a:rPr lang="en" sz="1050">
                          <a:solidFill>
                            <a:srgbClr val="FF8B39"/>
                          </a:solidFill>
                          <a:highlight>
                            <a:srgbClr val="262335"/>
                          </a:highlight>
                          <a:latin typeface="Consolas"/>
                          <a:ea typeface="Consolas"/>
                          <a:cs typeface="Consolas"/>
                          <a:sym typeface="Consolas"/>
                        </a:rPr>
                        <a:t>J1456-6843</a:t>
                      </a:r>
                      <a:endParaRPr b="1">
                        <a:solidFill>
                          <a:schemeClr val="dk1"/>
                        </a:solidFill>
                        <a:highlight>
                          <a:srgbClr val="FFFF00"/>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4A86E8"/>
                          </a:highlight>
                        </a:rPr>
                        <a:t>Pulsar 5</a:t>
                      </a:r>
                      <a:endParaRPr b="1">
                        <a:highlight>
                          <a:srgbClr val="4A86E8"/>
                        </a:high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n">
                          <a:solidFill>
                            <a:schemeClr val="lt1"/>
                          </a:solidFill>
                        </a:rPr>
                        <a:t>N/A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34343"/>
                    </a:solidFill>
                  </a:tcPr>
                </a:tc>
              </a:tr>
              <a:tr h="381000">
                <a:tc>
                  <a:txBody>
                    <a:bodyPr/>
                    <a:lstStyle/>
                    <a:p>
                      <a:pPr indent="0" lvl="0" marL="0" rtl="0" algn="l">
                        <a:lnSpc>
                          <a:spcPct val="135714"/>
                        </a:lnSpc>
                        <a:spcBef>
                          <a:spcPts val="0"/>
                        </a:spcBef>
                        <a:spcAft>
                          <a:spcPts val="0"/>
                        </a:spcAft>
                        <a:buNone/>
                      </a:pPr>
                      <a:r>
                        <a:rPr lang="en" sz="1050">
                          <a:solidFill>
                            <a:srgbClr val="FF8B39"/>
                          </a:solidFill>
                          <a:highlight>
                            <a:srgbClr val="262335"/>
                          </a:highlight>
                          <a:latin typeface="Consolas"/>
                          <a:ea typeface="Consolas"/>
                          <a:cs typeface="Consolas"/>
                          <a:sym typeface="Consolas"/>
                        </a:rPr>
                        <a:t>J1644-4559</a:t>
                      </a:r>
                      <a:endParaRPr b="1">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rPr>
                        <a:t>Pulsar 6</a:t>
                      </a:r>
                      <a:endParaRPr b="1"/>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No</a:t>
                      </a:r>
                      <a:endParaRPr/>
                    </a:p>
                  </a:txBody>
                  <a:tcPr marT="91425" marB="91425" marR="91425" marL="91425">
                    <a:lnT cap="flat" cmpd="sng" w="9525">
                      <a:solidFill>
                        <a:srgbClr val="9E9E9E"/>
                      </a:solidFill>
                      <a:prstDash val="solid"/>
                      <a:round/>
                      <a:headEnd len="sm" w="sm" type="none"/>
                      <a:tailEnd len="sm" w="sm" type="none"/>
                    </a:lnT>
                    <a:solidFill>
                      <a:srgbClr val="EA9999"/>
                    </a:solidFill>
                  </a:tcPr>
                </a:tc>
                <a:tc>
                  <a:txBody>
                    <a:bodyPr/>
                    <a:lstStyle/>
                    <a:p>
                      <a:pPr indent="0" lvl="0" marL="0" rtl="0" algn="l">
                        <a:spcBef>
                          <a:spcPts val="0"/>
                        </a:spcBef>
                        <a:spcAft>
                          <a:spcPts val="0"/>
                        </a:spcAft>
                        <a:buNone/>
                      </a:pPr>
                      <a:r>
                        <a:rPr lang="en"/>
                        <a:t>Yes</a:t>
                      </a:r>
                      <a:endParaRPr/>
                    </a:p>
                  </a:txBody>
                  <a:tcPr marT="91425" marB="91425" marR="91425" marL="91425">
                    <a:lnT cap="flat" cmpd="sng" w="9525">
                      <a:solidFill>
                        <a:srgbClr val="9E9E9E"/>
                      </a:solidFill>
                      <a:prstDash val="solid"/>
                      <a:round/>
                      <a:headEnd len="sm" w="sm" type="none"/>
                      <a:tailEnd len="sm" w="sm" type="none"/>
                    </a:lnT>
                    <a:solidFill>
                      <a:srgbClr val="B6D7A8"/>
                    </a:solidFill>
                  </a:tcPr>
                </a:tc>
                <a:tc>
                  <a:txBody>
                    <a:bodyPr/>
                    <a:lstStyle/>
                    <a:p>
                      <a:pPr indent="0" lvl="0" marL="0" rtl="0" algn="l">
                        <a:spcBef>
                          <a:spcPts val="0"/>
                        </a:spcBef>
                        <a:spcAft>
                          <a:spcPts val="0"/>
                        </a:spcAft>
                        <a:buClr>
                          <a:schemeClr val="dk1"/>
                        </a:buClr>
                        <a:buSzPts val="1100"/>
                        <a:buFont typeface="Arial"/>
                        <a:buNone/>
                      </a:pPr>
                      <a:r>
                        <a:rPr lang="en">
                          <a:solidFill>
                            <a:schemeClr val="lt1"/>
                          </a:solidFill>
                        </a:rPr>
                        <a:t>N/A</a:t>
                      </a:r>
                      <a:endParaRPr>
                        <a:solidFill>
                          <a:schemeClr val="dk1"/>
                        </a:solidFill>
                      </a:endParaRPr>
                    </a:p>
                  </a:txBody>
                  <a:tcPr marT="91425" marB="91425" marR="91425" marL="91425">
                    <a:lnT cap="flat" cmpd="sng" w="9525">
                      <a:solidFill>
                        <a:srgbClr val="9E9E9E"/>
                      </a:solidFill>
                      <a:prstDash val="solid"/>
                      <a:round/>
                      <a:headEnd len="sm" w="sm" type="none"/>
                      <a:tailEnd len="sm" w="sm" type="none"/>
                    </a:lnT>
                    <a:solidFill>
                      <a:srgbClr val="434343"/>
                    </a:solidFill>
                  </a:tcPr>
                </a:tc>
              </a:tr>
            </a:tbl>
          </a:graphicData>
        </a:graphic>
      </p:graphicFrame>
      <p:sp>
        <p:nvSpPr>
          <p:cNvPr id="234" name="Google Shape;234;p35"/>
          <p:cNvSpPr txBox="1"/>
          <p:nvPr/>
        </p:nvSpPr>
        <p:spPr>
          <a:xfrm>
            <a:off x="4356275" y="4317625"/>
            <a:ext cx="323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00"/>
                </a:highlight>
                <a:latin typeface="Open Sans"/>
                <a:ea typeface="Open Sans"/>
                <a:cs typeface="Open Sans"/>
                <a:sym typeface="Open Sans"/>
              </a:rPr>
              <a:t>Yes = Random | No = Non-Random</a:t>
            </a:r>
            <a:endParaRPr b="1">
              <a:highlight>
                <a:srgbClr val="FFFF00"/>
              </a:highlight>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a:t>
            </a:r>
            <a:r>
              <a:rPr lang="en"/>
              <a:t>didn't</a:t>
            </a:r>
            <a:r>
              <a:rPr lang="en"/>
              <a:t> work in the project?</a:t>
            </a:r>
            <a:endParaRPr/>
          </a:p>
        </p:txBody>
      </p:sp>
      <p:sp>
        <p:nvSpPr>
          <p:cNvPr id="240" name="Google Shape;240;p3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Kalman Filter didn’t work couldn’t get the coding to satisfy</a:t>
            </a:r>
            <a:endParaRPr/>
          </a:p>
          <a:p>
            <a:pPr indent="-342900" lvl="0" marL="457200" rtl="0" algn="l">
              <a:spcBef>
                <a:spcPts val="0"/>
              </a:spcBef>
              <a:spcAft>
                <a:spcPts val="0"/>
              </a:spcAft>
              <a:buSzPts val="1800"/>
              <a:buChar char="●"/>
            </a:pPr>
            <a:r>
              <a:rPr lang="en"/>
              <a:t>Couldn’t get the binned statistics and rolling means and medians to find rewarding data. </a:t>
            </a:r>
            <a:endParaRPr/>
          </a:p>
          <a:p>
            <a:pPr indent="-342900" lvl="0" marL="457200" rtl="0" algn="l">
              <a:spcBef>
                <a:spcPts val="0"/>
              </a:spcBef>
              <a:spcAft>
                <a:spcPts val="0"/>
              </a:spcAft>
              <a:buSzPts val="1800"/>
              <a:buChar char="●"/>
            </a:pPr>
            <a:r>
              <a:rPr lang="en"/>
              <a:t>Could not derive a dataset that could satisfy all NIST Tests to produce no errors.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Further Recommendation for this study</a:t>
            </a:r>
            <a:endParaRPr/>
          </a:p>
        </p:txBody>
      </p:sp>
      <p:sp>
        <p:nvSpPr>
          <p:cNvPr id="246" name="Google Shape;246;p3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More Pulsars and/or more observations</a:t>
            </a:r>
            <a:endParaRPr/>
          </a:p>
          <a:p>
            <a:pPr indent="-342900" lvl="0" marL="457200" rtl="0" algn="l">
              <a:spcBef>
                <a:spcPts val="0"/>
              </a:spcBef>
              <a:spcAft>
                <a:spcPts val="0"/>
              </a:spcAft>
              <a:buSzPts val="1800"/>
              <a:buChar char="●"/>
            </a:pPr>
            <a:r>
              <a:rPr lang="en"/>
              <a:t>Analysis of different testing methods such as TestU01 and ent utility.</a:t>
            </a:r>
            <a:endParaRPr/>
          </a:p>
          <a:p>
            <a:pPr indent="-342900" lvl="0" marL="457200" rtl="0" algn="l">
              <a:spcBef>
                <a:spcPts val="0"/>
              </a:spcBef>
              <a:spcAft>
                <a:spcPts val="0"/>
              </a:spcAft>
              <a:buSzPts val="1800"/>
              <a:buChar char="●"/>
            </a:pPr>
            <a:r>
              <a:rPr lang="en"/>
              <a:t>Further investigation of uncertainty.</a:t>
            </a:r>
            <a:endParaRPr/>
          </a:p>
          <a:p>
            <a:pPr indent="0" lvl="0" marL="45720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Further Recommendation for finding Randomness</a:t>
            </a:r>
            <a:endParaRPr/>
          </a:p>
        </p:txBody>
      </p:sp>
      <p:sp>
        <p:nvSpPr>
          <p:cNvPr id="252" name="Google Shape;252;p3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Areas where we could find more randomness are abundant.</a:t>
            </a:r>
            <a:endParaRPr/>
          </a:p>
          <a:p>
            <a:pPr indent="-342900" lvl="0" marL="457200" rtl="0" algn="l">
              <a:spcBef>
                <a:spcPts val="0"/>
              </a:spcBef>
              <a:spcAft>
                <a:spcPts val="0"/>
              </a:spcAft>
              <a:buSzPts val="1800"/>
              <a:buChar char="●"/>
            </a:pPr>
            <a:r>
              <a:rPr lang="en"/>
              <a:t>Sunspots and coronal mass ejections. (based on emission strength and appearance not location)</a:t>
            </a:r>
            <a:endParaRPr/>
          </a:p>
          <a:p>
            <a:pPr indent="-342900" lvl="0" marL="457200" rtl="0" algn="l">
              <a:spcBef>
                <a:spcPts val="0"/>
              </a:spcBef>
              <a:spcAft>
                <a:spcPts val="0"/>
              </a:spcAft>
              <a:buSzPts val="1800"/>
              <a:buChar char="●"/>
            </a:pPr>
            <a:r>
              <a:rPr lang="en"/>
              <a:t>Black Hole Accretion disks - emissions of colliding objects</a:t>
            </a:r>
            <a:endParaRPr/>
          </a:p>
          <a:p>
            <a:pPr indent="-342900" lvl="0" marL="457200" rtl="0" algn="l">
              <a:spcBef>
                <a:spcPts val="0"/>
              </a:spcBef>
              <a:spcAft>
                <a:spcPts val="0"/>
              </a:spcAft>
              <a:buSzPts val="1800"/>
              <a:buChar char="●"/>
            </a:pPr>
            <a:r>
              <a:rPr lang="en"/>
              <a:t>Radioactive Decay based on the specific atom not rate.</a:t>
            </a:r>
            <a:endParaRPr/>
          </a:p>
          <a:p>
            <a:pPr indent="0" lvl="0" marL="457200" rtl="0" algn="l">
              <a:spcBef>
                <a:spcPts val="1200"/>
              </a:spcBef>
              <a:spcAft>
                <a:spcPts val="1200"/>
              </a:spcAft>
              <a:buNone/>
            </a:pPr>
            <a:r>
              <a:rPr lang="en"/>
              <a:t> </a:t>
            </a:r>
            <a:endParaRPr/>
          </a:p>
        </p:txBody>
      </p:sp>
      <p:pic>
        <p:nvPicPr>
          <p:cNvPr id="253" name="Google Shape;253;p38"/>
          <p:cNvPicPr preferRelativeResize="0"/>
          <p:nvPr/>
        </p:nvPicPr>
        <p:blipFill>
          <a:blip r:embed="rId3">
            <a:alphaModFix/>
          </a:blip>
          <a:stretch>
            <a:fillRect/>
          </a:stretch>
        </p:blipFill>
        <p:spPr>
          <a:xfrm>
            <a:off x="5950050" y="3327600"/>
            <a:ext cx="3193950" cy="1714500"/>
          </a:xfrm>
          <a:prstGeom prst="rect">
            <a:avLst/>
          </a:prstGeom>
          <a:noFill/>
          <a:ln>
            <a:noFill/>
          </a:ln>
        </p:spPr>
      </p:pic>
      <p:pic>
        <p:nvPicPr>
          <p:cNvPr id="254" name="Google Shape;254;p38"/>
          <p:cNvPicPr preferRelativeResize="0"/>
          <p:nvPr/>
        </p:nvPicPr>
        <p:blipFill>
          <a:blip r:embed="rId4">
            <a:alphaModFix/>
          </a:blip>
          <a:stretch>
            <a:fillRect/>
          </a:stretch>
        </p:blipFill>
        <p:spPr>
          <a:xfrm>
            <a:off x="0" y="3327600"/>
            <a:ext cx="3048000" cy="1714500"/>
          </a:xfrm>
          <a:prstGeom prst="rect">
            <a:avLst/>
          </a:prstGeom>
          <a:noFill/>
          <a:ln>
            <a:noFill/>
          </a:ln>
        </p:spPr>
      </p:pic>
      <p:pic>
        <p:nvPicPr>
          <p:cNvPr id="255" name="Google Shape;255;p38"/>
          <p:cNvPicPr preferRelativeResize="0"/>
          <p:nvPr/>
        </p:nvPicPr>
        <p:blipFill>
          <a:blip r:embed="rId5">
            <a:alphaModFix/>
          </a:blip>
          <a:stretch>
            <a:fillRect/>
          </a:stretch>
        </p:blipFill>
        <p:spPr>
          <a:xfrm>
            <a:off x="3048000" y="3327600"/>
            <a:ext cx="2902050" cy="1714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CONCLUSION</a:t>
            </a:r>
            <a:endParaRPr/>
          </a:p>
        </p:txBody>
      </p:sp>
      <p:sp>
        <p:nvSpPr>
          <p:cNvPr id="261" name="Google Shape;261;p3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Through this project we believe that we are confident in the areas we have undertaken:</a:t>
            </a:r>
            <a:endParaRPr/>
          </a:p>
          <a:p>
            <a:pPr indent="-342900" lvl="0" marL="457200" rtl="0" algn="l">
              <a:spcBef>
                <a:spcPts val="1200"/>
              </a:spcBef>
              <a:spcAft>
                <a:spcPts val="0"/>
              </a:spcAft>
              <a:buSzPts val="1800"/>
              <a:buChar char="●"/>
            </a:pPr>
            <a:r>
              <a:rPr lang="en"/>
              <a:t>Our Data analysis</a:t>
            </a:r>
            <a:endParaRPr/>
          </a:p>
          <a:p>
            <a:pPr indent="-342900" lvl="0" marL="457200" rtl="0" algn="l">
              <a:spcBef>
                <a:spcPts val="0"/>
              </a:spcBef>
              <a:spcAft>
                <a:spcPts val="0"/>
              </a:spcAft>
              <a:buSzPts val="1800"/>
              <a:buChar char="●"/>
            </a:pPr>
            <a:r>
              <a:rPr lang="en"/>
              <a:t>Attempts of various methods to reward more data</a:t>
            </a:r>
            <a:endParaRPr/>
          </a:p>
          <a:p>
            <a:pPr indent="-342900" lvl="0" marL="457200" rtl="0" algn="l">
              <a:spcBef>
                <a:spcPts val="0"/>
              </a:spcBef>
              <a:spcAft>
                <a:spcPts val="0"/>
              </a:spcAft>
              <a:buSzPts val="1800"/>
              <a:buChar char="●"/>
            </a:pPr>
            <a:r>
              <a:rPr lang="en"/>
              <a:t>Testing and interpretations</a:t>
            </a:r>
            <a:endParaRPr/>
          </a:p>
          <a:p>
            <a:pPr indent="-342900" lvl="0" marL="457200" rtl="0" algn="l">
              <a:spcBef>
                <a:spcPts val="0"/>
              </a:spcBef>
              <a:spcAft>
                <a:spcPts val="0"/>
              </a:spcAft>
              <a:buSzPts val="1800"/>
              <a:buChar char="●"/>
            </a:pPr>
            <a:r>
              <a:rPr lang="en"/>
              <a:t>Results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0"/>
          <p:cNvPicPr preferRelativeResize="0"/>
          <p:nvPr/>
        </p:nvPicPr>
        <p:blipFill>
          <a:blip r:embed="rId3">
            <a:alphaModFix/>
          </a:blip>
          <a:stretch>
            <a:fillRect/>
          </a:stretch>
        </p:blipFill>
        <p:spPr>
          <a:xfrm>
            <a:off x="6741575" y="3433500"/>
            <a:ext cx="2246525" cy="1448799"/>
          </a:xfrm>
          <a:prstGeom prst="rect">
            <a:avLst/>
          </a:prstGeom>
          <a:noFill/>
          <a:ln>
            <a:noFill/>
          </a:ln>
        </p:spPr>
      </p:pic>
      <p:sp>
        <p:nvSpPr>
          <p:cNvPr id="267" name="Google Shape;267;p40"/>
          <p:cNvSpPr txBox="1"/>
          <p:nvPr>
            <p:ph idx="4294967295" type="ctrTitle"/>
          </p:nvPr>
        </p:nvSpPr>
        <p:spPr>
          <a:xfrm>
            <a:off x="146825" y="202505"/>
            <a:ext cx="3054600" cy="1537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268" name="Google Shape;268;p40"/>
          <p:cNvSpPr txBox="1"/>
          <p:nvPr>
            <p:ph idx="4294967295" type="subTitle"/>
          </p:nvPr>
        </p:nvSpPr>
        <p:spPr>
          <a:xfrm>
            <a:off x="272100" y="1980800"/>
            <a:ext cx="3366600" cy="1048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050"/>
              <a:t>Afeef Ahmed</a:t>
            </a:r>
            <a:endParaRPr sz="1050"/>
          </a:p>
          <a:p>
            <a:pPr indent="0" lvl="0" marL="0" rtl="0" algn="l">
              <a:lnSpc>
                <a:spcPct val="95000"/>
              </a:lnSpc>
              <a:spcBef>
                <a:spcPts val="1200"/>
              </a:spcBef>
              <a:spcAft>
                <a:spcPts val="0"/>
              </a:spcAft>
              <a:buSzPts val="275"/>
              <a:buNone/>
            </a:pPr>
            <a:r>
              <a:rPr lang="en" sz="1050"/>
              <a:t>Alexandra Ellison</a:t>
            </a:r>
            <a:endParaRPr sz="1050"/>
          </a:p>
          <a:p>
            <a:pPr indent="0" lvl="0" marL="0" rtl="0" algn="l">
              <a:lnSpc>
                <a:spcPct val="95000"/>
              </a:lnSpc>
              <a:spcBef>
                <a:spcPts val="1200"/>
              </a:spcBef>
              <a:spcAft>
                <a:spcPts val="0"/>
              </a:spcAft>
              <a:buSzPts val="275"/>
              <a:buNone/>
            </a:pPr>
            <a:r>
              <a:rPr lang="en" sz="1050"/>
              <a:t>Matthew Oxley</a:t>
            </a:r>
            <a:endParaRPr sz="1050"/>
          </a:p>
          <a:p>
            <a:pPr indent="0" lvl="0" marL="0" rtl="0" algn="l">
              <a:lnSpc>
                <a:spcPct val="95000"/>
              </a:lnSpc>
              <a:spcBef>
                <a:spcPts val="1200"/>
              </a:spcBef>
              <a:spcAft>
                <a:spcPts val="0"/>
              </a:spcAft>
              <a:buSzPts val="275"/>
              <a:buNone/>
            </a:pPr>
            <a:r>
              <a:rPr lang="en" sz="1050"/>
              <a:t>Max Grant</a:t>
            </a:r>
            <a:endParaRPr sz="1050"/>
          </a:p>
          <a:p>
            <a:pPr indent="0" lvl="0" marL="0" rtl="0" algn="l">
              <a:lnSpc>
                <a:spcPct val="95000"/>
              </a:lnSpc>
              <a:spcBef>
                <a:spcPts val="1200"/>
              </a:spcBef>
              <a:spcAft>
                <a:spcPts val="1200"/>
              </a:spcAft>
              <a:buSzPts val="275"/>
              <a:buNone/>
            </a:pPr>
            <a:r>
              <a:rPr lang="en" sz="1050"/>
              <a:t>Tajkinur Rahman</a:t>
            </a:r>
            <a:endParaRPr sz="1050"/>
          </a:p>
        </p:txBody>
      </p:sp>
      <p:pic>
        <p:nvPicPr>
          <p:cNvPr id="269" name="Google Shape;269;p40"/>
          <p:cNvPicPr preferRelativeResize="0"/>
          <p:nvPr/>
        </p:nvPicPr>
        <p:blipFill>
          <a:blip r:embed="rId4">
            <a:alphaModFix/>
          </a:blip>
          <a:stretch>
            <a:fillRect/>
          </a:stretch>
        </p:blipFill>
        <p:spPr>
          <a:xfrm>
            <a:off x="4572000" y="202500"/>
            <a:ext cx="4416102" cy="29455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Introducing Pulsars</a:t>
            </a:r>
            <a:endParaRPr/>
          </a:p>
        </p:txBody>
      </p:sp>
      <p:sp>
        <p:nvSpPr>
          <p:cNvPr id="79" name="Google Shape;79;p15"/>
          <p:cNvSpPr txBox="1"/>
          <p:nvPr>
            <p:ph idx="1" type="body"/>
          </p:nvPr>
        </p:nvSpPr>
        <p:spPr>
          <a:xfrm>
            <a:off x="311700" y="1225225"/>
            <a:ext cx="4260300" cy="33540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Pulsars are rapidly spinning stars that emit light beams</a:t>
            </a:r>
            <a:endParaRPr/>
          </a:p>
          <a:p>
            <a:pPr indent="-317182" lvl="0" marL="457200" rtl="0" algn="l">
              <a:spcBef>
                <a:spcPts val="0"/>
              </a:spcBef>
              <a:spcAft>
                <a:spcPts val="0"/>
              </a:spcAft>
              <a:buSzPct val="100000"/>
              <a:buChar char="●"/>
            </a:pPr>
            <a:r>
              <a:rPr lang="en"/>
              <a:t>These light pulses are thought to be of random brightness</a:t>
            </a:r>
            <a:endParaRPr/>
          </a:p>
          <a:p>
            <a:pPr indent="-317182" lvl="0" marL="457200" rtl="0" algn="l">
              <a:spcBef>
                <a:spcPts val="0"/>
              </a:spcBef>
              <a:spcAft>
                <a:spcPts val="0"/>
              </a:spcAft>
              <a:buSzPct val="100000"/>
              <a:buChar char="●"/>
            </a:pPr>
            <a:r>
              <a:rPr lang="en"/>
              <a:t>Therefore, the measure of brightness might provide us with a random number sequence</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Char char="●"/>
            </a:pPr>
            <a:r>
              <a:rPr lang="en"/>
              <a:t>The CSIRO asked us to </a:t>
            </a:r>
            <a:r>
              <a:rPr lang="en"/>
              <a:t>investigate</a:t>
            </a:r>
            <a:r>
              <a:rPr lang="en"/>
              <a:t> the brightness data of 6 specific pulsars</a:t>
            </a:r>
            <a:endParaRPr/>
          </a:p>
          <a:p>
            <a:pPr indent="-317182" lvl="0" marL="457200" rtl="0" algn="l">
              <a:spcBef>
                <a:spcPts val="0"/>
              </a:spcBef>
              <a:spcAft>
                <a:spcPts val="0"/>
              </a:spcAft>
              <a:buSzPct val="100000"/>
              <a:buChar char="●"/>
            </a:pPr>
            <a:r>
              <a:rPr lang="en"/>
              <a:t>Our aim is to conclude whether the pulses from these pulsars are truly random</a:t>
            </a:r>
            <a:endParaRPr/>
          </a:p>
          <a:p>
            <a:pPr indent="0" lvl="0" marL="0" rtl="0" algn="l">
              <a:spcBef>
                <a:spcPts val="1200"/>
              </a:spcBef>
              <a:spcAft>
                <a:spcPts val="1200"/>
              </a:spcAft>
              <a:buNone/>
            </a:pPr>
            <a:r>
              <a:t/>
            </a:r>
            <a:endParaRPr/>
          </a:p>
        </p:txBody>
      </p:sp>
      <p:pic>
        <p:nvPicPr>
          <p:cNvPr id="80" name="Google Shape;80;p15"/>
          <p:cNvPicPr preferRelativeResize="0"/>
          <p:nvPr/>
        </p:nvPicPr>
        <p:blipFill rotWithShape="1">
          <a:blip r:embed="rId3">
            <a:alphaModFix/>
          </a:blip>
          <a:srcRect b="0" l="15230" r="16068" t="0"/>
          <a:stretch/>
        </p:blipFill>
        <p:spPr>
          <a:xfrm>
            <a:off x="5267875" y="1049500"/>
            <a:ext cx="3131774" cy="324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Our Task</a:t>
            </a:r>
            <a:endParaRPr/>
          </a:p>
        </p:txBody>
      </p:sp>
      <p:sp>
        <p:nvSpPr>
          <p:cNvPr id="86" name="Google Shape;86;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 adjacent pulses are correlated over time, and are evidently not random</a:t>
            </a:r>
            <a:endParaRPr/>
          </a:p>
          <a:p>
            <a:pPr indent="-342900" lvl="0" marL="457200" rtl="0" algn="l">
              <a:spcBef>
                <a:spcPts val="0"/>
              </a:spcBef>
              <a:spcAft>
                <a:spcPts val="0"/>
              </a:spcAft>
              <a:buSzPts val="1800"/>
              <a:buChar char="●"/>
            </a:pPr>
            <a:r>
              <a:rPr lang="en"/>
              <a:t>We want to remove these correlated pulses and test for randomness</a:t>
            </a:r>
            <a:endParaRPr/>
          </a:p>
          <a:p>
            <a:pPr indent="-342900" lvl="0" marL="457200" rtl="0" algn="l">
              <a:spcBef>
                <a:spcPts val="0"/>
              </a:spcBef>
              <a:spcAft>
                <a:spcPts val="0"/>
              </a:spcAft>
              <a:buSzPts val="1800"/>
              <a:buChar char="●"/>
            </a:pPr>
            <a:r>
              <a:rPr lang="en"/>
              <a:t>Do this by extracting a subset of pulses from the data, as per the calculated autocorrelation function</a:t>
            </a:r>
            <a:endParaRPr/>
          </a:p>
          <a:p>
            <a:pPr indent="-342900" lvl="0" marL="457200" rtl="0" algn="l">
              <a:spcBef>
                <a:spcPts val="0"/>
              </a:spcBef>
              <a:spcAft>
                <a:spcPts val="0"/>
              </a:spcAft>
              <a:buSzPts val="1800"/>
              <a:buChar char="●"/>
            </a:pPr>
            <a:r>
              <a:rPr lang="en"/>
              <a:t>Then, test this subset for randomness, eliminating the observed correlation or ‘pattern’</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Data</a:t>
            </a:r>
            <a:endParaRPr/>
          </a:p>
        </p:txBody>
      </p:sp>
      <p:sp>
        <p:nvSpPr>
          <p:cNvPr id="92" name="Google Shape;92;p17"/>
          <p:cNvSpPr txBox="1"/>
          <p:nvPr>
            <p:ph idx="1" type="body"/>
          </p:nvPr>
        </p:nvSpPr>
        <p:spPr>
          <a:xfrm>
            <a:off x="110500" y="1225225"/>
            <a:ext cx="8721900" cy="3697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120"/>
              <a:t>All the six pulsars datasets undergoes analysis</a:t>
            </a:r>
            <a:endParaRPr sz="2120"/>
          </a:p>
          <a:p>
            <a:pPr indent="-327839" lvl="0" marL="457200" rtl="0" algn="l">
              <a:spcBef>
                <a:spcPts val="1200"/>
              </a:spcBef>
              <a:spcAft>
                <a:spcPts val="0"/>
              </a:spcAft>
              <a:buSzPct val="100000"/>
              <a:buFont typeface="Arial"/>
              <a:buAutoNum type="arabicPeriod"/>
            </a:pPr>
            <a:r>
              <a:rPr lang="en" sz="2016">
                <a:highlight>
                  <a:srgbClr val="FFFFFF"/>
                </a:highlight>
                <a:latin typeface="Arial"/>
                <a:ea typeface="Arial"/>
                <a:cs typeface="Arial"/>
                <a:sym typeface="Arial"/>
              </a:rPr>
              <a:t>J0437-4715</a:t>
            </a:r>
            <a:endParaRPr sz="2016">
              <a:highlight>
                <a:srgbClr val="FFFFFF"/>
              </a:highlight>
              <a:latin typeface="Arial"/>
              <a:ea typeface="Arial"/>
              <a:cs typeface="Arial"/>
              <a:sym typeface="Arial"/>
            </a:endParaRPr>
          </a:p>
          <a:p>
            <a:pPr indent="-327839" lvl="0" marL="457200" rtl="0" algn="l">
              <a:spcBef>
                <a:spcPts val="0"/>
              </a:spcBef>
              <a:spcAft>
                <a:spcPts val="0"/>
              </a:spcAft>
              <a:buSzPct val="100000"/>
              <a:buFont typeface="Arial"/>
              <a:buAutoNum type="arabicPeriod"/>
            </a:pPr>
            <a:r>
              <a:rPr lang="en" sz="2016">
                <a:highlight>
                  <a:srgbClr val="FFFFFF"/>
                </a:highlight>
                <a:latin typeface="Arial"/>
                <a:ea typeface="Arial"/>
                <a:cs typeface="Arial"/>
                <a:sym typeface="Arial"/>
              </a:rPr>
              <a:t>J0953+0755</a:t>
            </a:r>
            <a:endParaRPr sz="2016">
              <a:highlight>
                <a:srgbClr val="FFFFFF"/>
              </a:highlight>
              <a:latin typeface="Arial"/>
              <a:ea typeface="Arial"/>
              <a:cs typeface="Arial"/>
              <a:sym typeface="Arial"/>
            </a:endParaRPr>
          </a:p>
          <a:p>
            <a:pPr indent="-327839" lvl="0" marL="457200" rtl="0" algn="l">
              <a:spcBef>
                <a:spcPts val="0"/>
              </a:spcBef>
              <a:spcAft>
                <a:spcPts val="0"/>
              </a:spcAft>
              <a:buSzPct val="100000"/>
              <a:buFont typeface="Arial"/>
              <a:buAutoNum type="arabicPeriod"/>
            </a:pPr>
            <a:r>
              <a:rPr lang="en" sz="2016">
                <a:highlight>
                  <a:srgbClr val="FFFFFF"/>
                </a:highlight>
                <a:latin typeface="Arial"/>
                <a:ea typeface="Arial"/>
                <a:cs typeface="Arial"/>
                <a:sym typeface="Arial"/>
              </a:rPr>
              <a:t>J0835-4510</a:t>
            </a:r>
            <a:endParaRPr sz="2016">
              <a:highlight>
                <a:srgbClr val="FFFFFF"/>
              </a:highlight>
              <a:latin typeface="Arial"/>
              <a:ea typeface="Arial"/>
              <a:cs typeface="Arial"/>
              <a:sym typeface="Arial"/>
            </a:endParaRPr>
          </a:p>
          <a:p>
            <a:pPr indent="-327839" lvl="0" marL="457200" rtl="0" algn="l">
              <a:spcBef>
                <a:spcPts val="0"/>
              </a:spcBef>
              <a:spcAft>
                <a:spcPts val="0"/>
              </a:spcAft>
              <a:buSzPct val="100000"/>
              <a:buFont typeface="Arial"/>
              <a:buAutoNum type="arabicPeriod"/>
            </a:pPr>
            <a:r>
              <a:rPr lang="en" sz="2016">
                <a:highlight>
                  <a:srgbClr val="FFFFFF"/>
                </a:highlight>
                <a:latin typeface="Arial"/>
                <a:ea typeface="Arial"/>
                <a:cs typeface="Arial"/>
                <a:sym typeface="Arial"/>
              </a:rPr>
              <a:t>J1243-6423</a:t>
            </a:r>
            <a:endParaRPr sz="2016">
              <a:highlight>
                <a:srgbClr val="FFFFFF"/>
              </a:highlight>
              <a:latin typeface="Arial"/>
              <a:ea typeface="Arial"/>
              <a:cs typeface="Arial"/>
              <a:sym typeface="Arial"/>
            </a:endParaRPr>
          </a:p>
          <a:p>
            <a:pPr indent="-327839" lvl="0" marL="457200" rtl="0" algn="l">
              <a:spcBef>
                <a:spcPts val="0"/>
              </a:spcBef>
              <a:spcAft>
                <a:spcPts val="0"/>
              </a:spcAft>
              <a:buSzPct val="100000"/>
              <a:buFont typeface="Arial"/>
              <a:buAutoNum type="arabicPeriod"/>
            </a:pPr>
            <a:r>
              <a:rPr lang="en" sz="2016">
                <a:highlight>
                  <a:srgbClr val="FFFFFF"/>
                </a:highlight>
                <a:latin typeface="Arial"/>
                <a:ea typeface="Arial"/>
                <a:cs typeface="Arial"/>
                <a:sym typeface="Arial"/>
              </a:rPr>
              <a:t>J1456-6843</a:t>
            </a:r>
            <a:endParaRPr sz="2016">
              <a:highlight>
                <a:srgbClr val="FFFFFF"/>
              </a:highlight>
              <a:latin typeface="Arial"/>
              <a:ea typeface="Arial"/>
              <a:cs typeface="Arial"/>
              <a:sym typeface="Arial"/>
            </a:endParaRPr>
          </a:p>
          <a:p>
            <a:pPr indent="-327839" lvl="0" marL="457200" rtl="0" algn="l">
              <a:spcBef>
                <a:spcPts val="0"/>
              </a:spcBef>
              <a:spcAft>
                <a:spcPts val="0"/>
              </a:spcAft>
              <a:buSzPct val="100000"/>
              <a:buFont typeface="Arial"/>
              <a:buAutoNum type="arabicPeriod"/>
            </a:pPr>
            <a:r>
              <a:rPr lang="en" sz="2016">
                <a:highlight>
                  <a:srgbClr val="FFFFFF"/>
                </a:highlight>
                <a:latin typeface="Arial"/>
                <a:ea typeface="Arial"/>
                <a:cs typeface="Arial"/>
                <a:sym typeface="Arial"/>
              </a:rPr>
              <a:t>J1644-4559</a:t>
            </a:r>
            <a:endParaRPr sz="2016">
              <a:highlight>
                <a:srgbClr val="FFFFFF"/>
              </a:highlight>
              <a:latin typeface="Arial"/>
              <a:ea typeface="Arial"/>
              <a:cs typeface="Arial"/>
              <a:sym typeface="Arial"/>
            </a:endParaRPr>
          </a:p>
          <a:p>
            <a:pPr indent="0" lvl="0" marL="0" rtl="0" algn="l">
              <a:spcBef>
                <a:spcPts val="1200"/>
              </a:spcBef>
              <a:spcAft>
                <a:spcPts val="0"/>
              </a:spcAft>
              <a:buNone/>
            </a:pPr>
            <a:r>
              <a:rPr lang="en" sz="2102"/>
              <a:t>We first start off with examining our dataset and determine if data cleaning and uniforming process is required. This is done to fix any data that has incorrect, inaccurate, incomplete to the data set.</a:t>
            </a:r>
            <a:endParaRPr sz="2102"/>
          </a:p>
          <a:p>
            <a:pPr indent="0" lvl="0" marL="0" rtl="0" algn="l">
              <a:spcBef>
                <a:spcPts val="1200"/>
              </a:spcBef>
              <a:spcAft>
                <a:spcPts val="0"/>
              </a:spcAft>
              <a:buNone/>
            </a:pPr>
            <a:r>
              <a:rPr lang="en" sz="2102"/>
              <a:t>We then carry out various plots to get a visual understanding of the data </a:t>
            </a:r>
            <a:endParaRPr sz="2102"/>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of the scatterplot</a:t>
            </a:r>
            <a:endParaRPr/>
          </a:p>
        </p:txBody>
      </p:sp>
      <p:sp>
        <p:nvSpPr>
          <p:cNvPr id="98" name="Google Shape;98;p18"/>
          <p:cNvSpPr txBox="1"/>
          <p:nvPr>
            <p:ph idx="1" type="body"/>
          </p:nvPr>
        </p:nvSpPr>
        <p:spPr>
          <a:xfrm>
            <a:off x="311700" y="1225225"/>
            <a:ext cx="42174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Looking at the the scatterplot of the pulsar 1 we can say that the data points are randomly scattered and there is no pattern seen. We can observe that there are two data points that have  an </a:t>
            </a:r>
            <a:r>
              <a:rPr lang="en" sz="1600"/>
              <a:t>unusual</a:t>
            </a:r>
            <a:r>
              <a:rPr lang="en" sz="1600"/>
              <a:t> high value compared to </a:t>
            </a:r>
            <a:r>
              <a:rPr lang="en" sz="1600"/>
              <a:t>the</a:t>
            </a:r>
            <a:r>
              <a:rPr lang="en" sz="1600"/>
              <a:t> rest. As we measure the median, these outliers  are unlikely to impact the results of the test.</a:t>
            </a:r>
            <a:endParaRPr sz="1600"/>
          </a:p>
        </p:txBody>
      </p:sp>
      <p:pic>
        <p:nvPicPr>
          <p:cNvPr id="99" name="Google Shape;99;p18"/>
          <p:cNvPicPr preferRelativeResize="0"/>
          <p:nvPr/>
        </p:nvPicPr>
        <p:blipFill>
          <a:blip r:embed="rId3">
            <a:alphaModFix/>
          </a:blip>
          <a:stretch>
            <a:fillRect/>
          </a:stretch>
        </p:blipFill>
        <p:spPr>
          <a:xfrm>
            <a:off x="4381975" y="1265775"/>
            <a:ext cx="4568925" cy="3032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4225" y="315925"/>
            <a:ext cx="59190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Distribution of the Plot</a:t>
            </a:r>
            <a:endParaRPr/>
          </a:p>
        </p:txBody>
      </p:sp>
      <p:sp>
        <p:nvSpPr>
          <p:cNvPr id="105" name="Google Shape;105;p19"/>
          <p:cNvSpPr txBox="1"/>
          <p:nvPr>
            <p:ph idx="1" type="body"/>
          </p:nvPr>
        </p:nvSpPr>
        <p:spPr>
          <a:xfrm>
            <a:off x="3164475" y="1147225"/>
            <a:ext cx="59190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check the distribution of pulsar where it tells us that there is no normality and we observe a positive right skewed distribution and most of values on </a:t>
            </a:r>
            <a:r>
              <a:rPr lang="en"/>
              <a:t>brightness</a:t>
            </a:r>
            <a:r>
              <a:rPr lang="en"/>
              <a:t> scale fall </a:t>
            </a:r>
            <a:r>
              <a:rPr lang="en"/>
              <a:t>close</a:t>
            </a:r>
            <a:r>
              <a:rPr lang="en"/>
              <a:t> to 0 with the </a:t>
            </a:r>
            <a:r>
              <a:rPr lang="en"/>
              <a:t>largest</a:t>
            </a:r>
            <a:r>
              <a:rPr lang="en"/>
              <a:t> brightness value around 3.</a:t>
            </a:r>
            <a:endParaRPr/>
          </a:p>
          <a:p>
            <a:pPr indent="0" lvl="0" marL="0" rtl="0" algn="l">
              <a:spcBef>
                <a:spcPts val="1200"/>
              </a:spcBef>
              <a:spcAft>
                <a:spcPts val="1200"/>
              </a:spcAft>
              <a:buNone/>
            </a:pPr>
            <a:r>
              <a:t/>
            </a:r>
            <a:endParaRPr/>
          </a:p>
        </p:txBody>
      </p:sp>
      <p:pic>
        <p:nvPicPr>
          <p:cNvPr id="106" name="Google Shape;106;p19"/>
          <p:cNvPicPr preferRelativeResize="0"/>
          <p:nvPr/>
        </p:nvPicPr>
        <p:blipFill>
          <a:blip r:embed="rId3">
            <a:alphaModFix/>
          </a:blip>
          <a:stretch>
            <a:fillRect/>
          </a:stretch>
        </p:blipFill>
        <p:spPr>
          <a:xfrm>
            <a:off x="58875" y="195375"/>
            <a:ext cx="3055350" cy="4644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of the scatterplot</a:t>
            </a:r>
            <a:endParaRPr/>
          </a:p>
        </p:txBody>
      </p:sp>
      <p:sp>
        <p:nvSpPr>
          <p:cNvPr id="112" name="Google Shape;112;p20"/>
          <p:cNvSpPr txBox="1"/>
          <p:nvPr>
            <p:ph idx="1" type="body"/>
          </p:nvPr>
        </p:nvSpPr>
        <p:spPr>
          <a:xfrm>
            <a:off x="311700" y="1225225"/>
            <a:ext cx="3555900" cy="3426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For this scatterplot, we observe the data points  are randomly scattered and there is no observable </a:t>
            </a:r>
            <a:r>
              <a:rPr lang="en"/>
              <a:t>pattern</a:t>
            </a:r>
            <a:r>
              <a:rPr lang="en"/>
              <a:t> here as well.</a:t>
            </a:r>
            <a:endParaRPr/>
          </a:p>
          <a:p>
            <a:pPr indent="0" lvl="0" marL="0" rtl="0" algn="l">
              <a:spcBef>
                <a:spcPts val="1200"/>
              </a:spcBef>
              <a:spcAft>
                <a:spcPts val="0"/>
              </a:spcAft>
              <a:buNone/>
            </a:pPr>
            <a:r>
              <a:rPr lang="en"/>
              <a:t>The data points are divided into 1’s and 0’s for binary classification where the data points below the </a:t>
            </a:r>
            <a:r>
              <a:rPr lang="en"/>
              <a:t>median</a:t>
            </a:r>
            <a:r>
              <a:rPr lang="en"/>
              <a:t> line are 0 and above the median line is 1</a:t>
            </a:r>
            <a:endParaRPr/>
          </a:p>
          <a:p>
            <a:pPr indent="0" lvl="0" marL="0" rtl="0" algn="l">
              <a:spcBef>
                <a:spcPts val="1200"/>
              </a:spcBef>
              <a:spcAft>
                <a:spcPts val="1200"/>
              </a:spcAft>
              <a:buNone/>
            </a:pPr>
            <a:r>
              <a:t/>
            </a:r>
            <a:endParaRPr/>
          </a:p>
        </p:txBody>
      </p:sp>
      <p:pic>
        <p:nvPicPr>
          <p:cNvPr id="113" name="Google Shape;113;p20"/>
          <p:cNvPicPr preferRelativeResize="0"/>
          <p:nvPr/>
        </p:nvPicPr>
        <p:blipFill>
          <a:blip r:embed="rId3">
            <a:alphaModFix/>
          </a:blip>
          <a:stretch>
            <a:fillRect/>
          </a:stretch>
        </p:blipFill>
        <p:spPr>
          <a:xfrm>
            <a:off x="3744775" y="1225225"/>
            <a:ext cx="5316624" cy="2238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Binary Column</a:t>
            </a:r>
            <a:endParaRPr/>
          </a:p>
        </p:txBody>
      </p:sp>
      <p:sp>
        <p:nvSpPr>
          <p:cNvPr id="119" name="Google Shape;119;p21"/>
          <p:cNvSpPr txBox="1"/>
          <p:nvPr>
            <p:ph idx="1" type="body"/>
          </p:nvPr>
        </p:nvSpPr>
        <p:spPr>
          <a:xfrm>
            <a:off x="235500" y="1225225"/>
            <a:ext cx="47067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our randomness tests, we need a binary sequence. We added a ‘Binary’ column which was established using the </a:t>
            </a:r>
            <a:r>
              <a:rPr lang="en"/>
              <a:t>brightness</a:t>
            </a:r>
            <a:r>
              <a:rPr lang="en"/>
              <a:t> median as a centre point. If a Brightness value was greater than the median it was assigned 1 if less than it was 0. This is the sequence we used for the randomness tests.</a:t>
            </a:r>
            <a:endParaRPr/>
          </a:p>
        </p:txBody>
      </p:sp>
      <p:pic>
        <p:nvPicPr>
          <p:cNvPr id="120" name="Google Shape;120;p21"/>
          <p:cNvPicPr preferRelativeResize="0"/>
          <p:nvPr/>
        </p:nvPicPr>
        <p:blipFill>
          <a:blip r:embed="rId3">
            <a:alphaModFix/>
          </a:blip>
          <a:stretch>
            <a:fillRect/>
          </a:stretch>
        </p:blipFill>
        <p:spPr>
          <a:xfrm>
            <a:off x="5051050" y="1299863"/>
            <a:ext cx="4000775" cy="2543775"/>
          </a:xfrm>
          <a:prstGeom prst="rect">
            <a:avLst/>
          </a:prstGeom>
          <a:noFill/>
          <a:ln>
            <a:noFill/>
          </a:ln>
        </p:spPr>
      </p:pic>
      <p:sp>
        <p:nvSpPr>
          <p:cNvPr id="121" name="Google Shape;121;p21"/>
          <p:cNvSpPr txBox="1"/>
          <p:nvPr/>
        </p:nvSpPr>
        <p:spPr>
          <a:xfrm>
            <a:off x="5062000" y="3952250"/>
            <a:ext cx="397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Fig:</a:t>
            </a:r>
            <a:r>
              <a:rPr lang="en">
                <a:latin typeface="Open Sans"/>
                <a:ea typeface="Open Sans"/>
                <a:cs typeface="Open Sans"/>
                <a:sym typeface="Open Sans"/>
              </a:rPr>
              <a:t> Binary column with “Brightness” median being 0.4238</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674EA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